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6.xml" ContentType="application/vnd.openxmlformats-officedocument.presentationml.notesSlide+xml"/>
  <Override PartName="/ppt/notesSlides/notesSlide1.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72"/>
  </p:notesMasterIdLst>
  <p:sldIdLst>
    <p:sldId id="256" r:id="rId2"/>
    <p:sldId id="258" r:id="rId3"/>
    <p:sldId id="261" r:id="rId4"/>
    <p:sldId id="502" r:id="rId5"/>
    <p:sldId id="383" r:id="rId6"/>
    <p:sldId id="419" r:id="rId7"/>
    <p:sldId id="401" r:id="rId8"/>
    <p:sldId id="384" r:id="rId9"/>
    <p:sldId id="399" r:id="rId10"/>
    <p:sldId id="385" r:id="rId11"/>
    <p:sldId id="386" r:id="rId12"/>
    <p:sldId id="387" r:id="rId13"/>
    <p:sldId id="388" r:id="rId14"/>
    <p:sldId id="389" r:id="rId15"/>
    <p:sldId id="390" r:id="rId16"/>
    <p:sldId id="391" r:id="rId17"/>
    <p:sldId id="392" r:id="rId18"/>
    <p:sldId id="393" r:id="rId19"/>
    <p:sldId id="394" r:id="rId20"/>
    <p:sldId id="395" r:id="rId21"/>
    <p:sldId id="396" r:id="rId22"/>
    <p:sldId id="400" r:id="rId23"/>
    <p:sldId id="402" r:id="rId24"/>
    <p:sldId id="403" r:id="rId25"/>
    <p:sldId id="404" r:id="rId26"/>
    <p:sldId id="405" r:id="rId27"/>
    <p:sldId id="406" r:id="rId28"/>
    <p:sldId id="407" r:id="rId29"/>
    <p:sldId id="418" r:id="rId30"/>
    <p:sldId id="417" r:id="rId31"/>
    <p:sldId id="408" r:id="rId32"/>
    <p:sldId id="409" r:id="rId33"/>
    <p:sldId id="421" r:id="rId34"/>
    <p:sldId id="410" r:id="rId35"/>
    <p:sldId id="411" r:id="rId36"/>
    <p:sldId id="412" r:id="rId37"/>
    <p:sldId id="414" r:id="rId38"/>
    <p:sldId id="413" r:id="rId39"/>
    <p:sldId id="503" r:id="rId40"/>
    <p:sldId id="415" r:id="rId41"/>
    <p:sldId id="416" r:id="rId42"/>
    <p:sldId id="420" r:id="rId43"/>
    <p:sldId id="438" r:id="rId44"/>
    <p:sldId id="423" r:id="rId45"/>
    <p:sldId id="422" r:id="rId46"/>
    <p:sldId id="424" r:id="rId47"/>
    <p:sldId id="425" r:id="rId48"/>
    <p:sldId id="428" r:id="rId49"/>
    <p:sldId id="439" r:id="rId50"/>
    <p:sldId id="441" r:id="rId51"/>
    <p:sldId id="431" r:id="rId52"/>
    <p:sldId id="432" r:id="rId53"/>
    <p:sldId id="504" r:id="rId54"/>
    <p:sldId id="434" r:id="rId55"/>
    <p:sldId id="449" r:id="rId56"/>
    <p:sldId id="442" r:id="rId57"/>
    <p:sldId id="426" r:id="rId58"/>
    <p:sldId id="427" r:id="rId59"/>
    <p:sldId id="429" r:id="rId60"/>
    <p:sldId id="430" r:id="rId61"/>
    <p:sldId id="440" r:id="rId62"/>
    <p:sldId id="505" r:id="rId63"/>
    <p:sldId id="506" r:id="rId64"/>
    <p:sldId id="507" r:id="rId65"/>
    <p:sldId id="435" r:id="rId66"/>
    <p:sldId id="508" r:id="rId67"/>
    <p:sldId id="509" r:id="rId68"/>
    <p:sldId id="443" r:id="rId69"/>
    <p:sldId id="279" r:id="rId70"/>
    <p:sldId id="377" r:id="rId71"/>
  </p:sldIdLst>
  <p:sldSz cx="9144000" cy="6858000" type="screen4x3"/>
  <p:notesSz cx="6858000" cy="9144000"/>
  <p:embeddedFontLst>
    <p:embeddedFont>
      <p:font typeface="Cascadia Mono" panose="020B0609020000020004" pitchFamily="49" charset="0"/>
      <p:regular r:id="rId73"/>
      <p:bold r:id="rId74"/>
      <p:italic r:id="rId75"/>
      <p:boldItalic r:id="rId76"/>
    </p:embeddedFont>
    <p:embeddedFont>
      <p:font typeface="Lato" panose="020F0502020204030203" pitchFamily="34" charset="0"/>
      <p:regular r:id="rId77"/>
      <p:bold r:id="rId78"/>
      <p:italic r:id="rId79"/>
      <p:boldItalic r:id="rId80"/>
    </p:embeddedFont>
    <p:embeddedFont>
      <p:font typeface="Raleway" pitchFamily="2" charset="0"/>
      <p:regular r:id="rId81"/>
      <p:bold r:id="rId82"/>
      <p:italic r:id="rId83"/>
      <p:boldItalic r:id="rId84"/>
    </p:embeddedFont>
    <p:embeddedFont>
      <p:font typeface="Segoe UI" panose="020B0502040204020203" pitchFamily="34" charset="0"/>
      <p:regular r:id="rId85"/>
      <p:bold r:id="rId86"/>
      <p:italic r:id="rId87"/>
      <p:boldItalic r:id="rId88"/>
    </p:embeddedFont>
    <p:embeddedFont>
      <p:font typeface="Source Code Pro" panose="020B0509030403020204" pitchFamily="49" charset="0"/>
      <p:regular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40CC2"/>
    <a:srgbClr val="C5053C"/>
    <a:srgbClr val="12BE6C"/>
    <a:srgbClr val="C1592F"/>
    <a:srgbClr val="795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1B6FF1-C885-4967-8E5E-6EABFE361E7F}">
  <a:tblStyle styleId="{641B6FF1-C885-4967-8E5E-6EABFE361E7F}"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3154" autoAdjust="0"/>
  </p:normalViewPr>
  <p:slideViewPr>
    <p:cSldViewPr>
      <p:cViewPr varScale="1">
        <p:scale>
          <a:sx n="82" d="100"/>
          <a:sy n="82" d="100"/>
        </p:scale>
        <p:origin x="1402"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presProps" Target="presProps.xml"/><Relationship Id="rId95" Type="http://schemas.openxmlformats.org/officeDocument/2006/relationships/customXml" Target="../customXml/item2.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viewProps" Target="viewProps.xml"/><Relationship Id="rId9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2968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8408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721425" y="3785246"/>
            <a:ext cx="5216699" cy="1546500"/>
          </a:xfrm>
          <a:prstGeom prst="rect">
            <a:avLst/>
          </a:prstGeom>
        </p:spPr>
        <p:txBody>
          <a:bodyPr lIns="91425" tIns="91425" rIns="91425" bIns="91425" anchor="t" anchorCtr="0"/>
          <a:lstStyle>
            <a:lvl1pPr lvl="0">
              <a:spcBef>
                <a:spcPts val="0"/>
              </a:spcBef>
              <a:buClr>
                <a:srgbClr val="2185C5"/>
              </a:buClr>
              <a:buSzPct val="100000"/>
              <a:defRPr sz="4800">
                <a:solidFill>
                  <a:srgbClr val="2185C5"/>
                </a:solidFill>
              </a:defRPr>
            </a:lvl1pPr>
            <a:lvl2pPr lvl="1">
              <a:spcBef>
                <a:spcPts val="0"/>
              </a:spcBef>
              <a:buClr>
                <a:srgbClr val="2185C5"/>
              </a:buClr>
              <a:buSzPct val="100000"/>
              <a:defRPr sz="4800">
                <a:solidFill>
                  <a:srgbClr val="2185C5"/>
                </a:solidFill>
              </a:defRPr>
            </a:lvl2pPr>
            <a:lvl3pPr lvl="2">
              <a:spcBef>
                <a:spcPts val="0"/>
              </a:spcBef>
              <a:buClr>
                <a:srgbClr val="2185C5"/>
              </a:buClr>
              <a:buSzPct val="100000"/>
              <a:defRPr sz="4800">
                <a:solidFill>
                  <a:srgbClr val="2185C5"/>
                </a:solidFill>
              </a:defRPr>
            </a:lvl3pPr>
            <a:lvl4pPr lvl="3">
              <a:spcBef>
                <a:spcPts val="0"/>
              </a:spcBef>
              <a:buClr>
                <a:srgbClr val="2185C5"/>
              </a:buClr>
              <a:buSzPct val="100000"/>
              <a:defRPr sz="4800">
                <a:solidFill>
                  <a:srgbClr val="2185C5"/>
                </a:solidFill>
              </a:defRPr>
            </a:lvl4pPr>
            <a:lvl5pPr lvl="4">
              <a:spcBef>
                <a:spcPts val="0"/>
              </a:spcBef>
              <a:buClr>
                <a:srgbClr val="2185C5"/>
              </a:buClr>
              <a:buSzPct val="100000"/>
              <a:defRPr sz="4800">
                <a:solidFill>
                  <a:srgbClr val="2185C5"/>
                </a:solidFill>
              </a:defRPr>
            </a:lvl5pPr>
            <a:lvl6pPr lvl="5">
              <a:spcBef>
                <a:spcPts val="0"/>
              </a:spcBef>
              <a:buClr>
                <a:srgbClr val="2185C5"/>
              </a:buClr>
              <a:buSzPct val="100000"/>
              <a:defRPr sz="4800">
                <a:solidFill>
                  <a:srgbClr val="2185C5"/>
                </a:solidFill>
              </a:defRPr>
            </a:lvl6pPr>
            <a:lvl7pPr lvl="6">
              <a:spcBef>
                <a:spcPts val="0"/>
              </a:spcBef>
              <a:buClr>
                <a:srgbClr val="2185C5"/>
              </a:buClr>
              <a:buSzPct val="100000"/>
              <a:defRPr sz="4800">
                <a:solidFill>
                  <a:srgbClr val="2185C5"/>
                </a:solidFill>
              </a:defRPr>
            </a:lvl7pPr>
            <a:lvl8pPr lvl="7">
              <a:spcBef>
                <a:spcPts val="0"/>
              </a:spcBef>
              <a:buClr>
                <a:srgbClr val="2185C5"/>
              </a:buClr>
              <a:buSzPct val="100000"/>
              <a:defRPr sz="4800">
                <a:solidFill>
                  <a:srgbClr val="2185C5"/>
                </a:solidFill>
              </a:defRPr>
            </a:lvl8pPr>
            <a:lvl9pPr lvl="8">
              <a:spcBef>
                <a:spcPts val="0"/>
              </a:spcBef>
              <a:buClr>
                <a:srgbClr val="2185C5"/>
              </a:buClr>
              <a:buSzPct val="100000"/>
              <a:defRPr sz="4800">
                <a:solidFill>
                  <a:srgbClr val="2185C5"/>
                </a:solidFill>
              </a:defRPr>
            </a:lvl9pPr>
          </a:lstStyle>
          <a:p>
            <a:endParaRPr/>
          </a:p>
        </p:txBody>
      </p:sp>
      <p:sp>
        <p:nvSpPr>
          <p:cNvPr id="10" name="Shape 10"/>
          <p:cNvSpPr/>
          <p:nvPr/>
        </p:nvSpPr>
        <p:spPr>
          <a:xfrm>
            <a:off x="5938246" y="3377550"/>
            <a:ext cx="7218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6659860" y="3377550"/>
            <a:ext cx="7218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1" y="3377550"/>
            <a:ext cx="7218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721424" y="3377550"/>
            <a:ext cx="5216699"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sp>
        <p:nvSpPr>
          <p:cNvPr id="15" name="Shape 15"/>
          <p:cNvSpPr/>
          <p:nvPr/>
        </p:nvSpPr>
        <p:spPr>
          <a:xfrm>
            <a:off x="0" y="0"/>
            <a:ext cx="9144000" cy="5323800"/>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ctrTitle"/>
          </p:nvPr>
        </p:nvSpPr>
        <p:spPr>
          <a:xfrm>
            <a:off x="685800" y="2111123"/>
            <a:ext cx="7772400" cy="1546500"/>
          </a:xfrm>
          <a:prstGeom prst="rect">
            <a:avLst/>
          </a:prstGeom>
        </p:spPr>
        <p:txBody>
          <a:bodyPr lIns="91425" tIns="91425" rIns="91425" bIns="91425" anchor="b" anchorCtr="0"/>
          <a:lstStyle>
            <a:lvl1pPr lvl="0" algn="ctr" rtl="0">
              <a:spcBef>
                <a:spcPts val="0"/>
              </a:spcBef>
              <a:buClr>
                <a:srgbClr val="FFFFFF"/>
              </a:buClr>
              <a:buSzPct val="100000"/>
              <a:defRPr sz="4800">
                <a:solidFill>
                  <a:srgbClr val="FFFFFF"/>
                </a:solidFill>
              </a:defRPr>
            </a:lvl1pPr>
            <a:lvl2pPr lvl="1" algn="ctr" rtl="0">
              <a:spcBef>
                <a:spcPts val="0"/>
              </a:spcBef>
              <a:buClr>
                <a:srgbClr val="FFFFFF"/>
              </a:buClr>
              <a:buSzPct val="100000"/>
              <a:defRPr sz="4800">
                <a:solidFill>
                  <a:srgbClr val="FFFFFF"/>
                </a:solidFill>
              </a:defRPr>
            </a:lvl2pPr>
            <a:lvl3pPr lvl="2" algn="ctr" rtl="0">
              <a:spcBef>
                <a:spcPts val="0"/>
              </a:spcBef>
              <a:buClr>
                <a:srgbClr val="FFFFFF"/>
              </a:buClr>
              <a:buSzPct val="100000"/>
              <a:defRPr sz="4800">
                <a:solidFill>
                  <a:srgbClr val="FFFFFF"/>
                </a:solidFill>
              </a:defRPr>
            </a:lvl3pPr>
            <a:lvl4pPr lvl="3" algn="ctr" rtl="0">
              <a:spcBef>
                <a:spcPts val="0"/>
              </a:spcBef>
              <a:buClr>
                <a:srgbClr val="FFFFFF"/>
              </a:buClr>
              <a:buSzPct val="100000"/>
              <a:defRPr sz="4800">
                <a:solidFill>
                  <a:srgbClr val="FFFFFF"/>
                </a:solidFill>
              </a:defRPr>
            </a:lvl4pPr>
            <a:lvl5pPr lvl="4" algn="ctr" rtl="0">
              <a:spcBef>
                <a:spcPts val="0"/>
              </a:spcBef>
              <a:buClr>
                <a:srgbClr val="FFFFFF"/>
              </a:buClr>
              <a:buSzPct val="100000"/>
              <a:defRPr sz="4800">
                <a:solidFill>
                  <a:srgbClr val="FFFFFF"/>
                </a:solidFill>
              </a:defRPr>
            </a:lvl5pPr>
            <a:lvl6pPr lvl="5" algn="ctr" rtl="0">
              <a:spcBef>
                <a:spcPts val="0"/>
              </a:spcBef>
              <a:buClr>
                <a:srgbClr val="FFFFFF"/>
              </a:buClr>
              <a:buSzPct val="100000"/>
              <a:defRPr sz="4800">
                <a:solidFill>
                  <a:srgbClr val="FFFFFF"/>
                </a:solidFill>
              </a:defRPr>
            </a:lvl6pPr>
            <a:lvl7pPr lvl="6" algn="ctr" rtl="0">
              <a:spcBef>
                <a:spcPts val="0"/>
              </a:spcBef>
              <a:buClr>
                <a:srgbClr val="FFFFFF"/>
              </a:buClr>
              <a:buSzPct val="100000"/>
              <a:defRPr sz="4800">
                <a:solidFill>
                  <a:srgbClr val="FFFFFF"/>
                </a:solidFill>
              </a:defRPr>
            </a:lvl7pPr>
            <a:lvl8pPr lvl="7" algn="ctr" rtl="0">
              <a:spcBef>
                <a:spcPts val="0"/>
              </a:spcBef>
              <a:buClr>
                <a:srgbClr val="FFFFFF"/>
              </a:buClr>
              <a:buSzPct val="100000"/>
              <a:defRPr sz="4800">
                <a:solidFill>
                  <a:srgbClr val="FFFFFF"/>
                </a:solidFill>
              </a:defRPr>
            </a:lvl8pPr>
            <a:lvl9pPr lvl="8" algn="ctr" rtl="0">
              <a:spcBef>
                <a:spcPts val="0"/>
              </a:spcBef>
              <a:buClr>
                <a:srgbClr val="FFFFFF"/>
              </a:buClr>
              <a:buSzPct val="100000"/>
              <a:defRPr sz="4800">
                <a:solidFill>
                  <a:srgbClr val="FFFFFF"/>
                </a:solidFill>
              </a:defRPr>
            </a:lvl9pPr>
          </a:lstStyle>
          <a:p>
            <a:endParaRPr/>
          </a:p>
        </p:txBody>
      </p:sp>
      <p:sp>
        <p:nvSpPr>
          <p:cNvPr id="17" name="Shape 17"/>
          <p:cNvSpPr txBox="1">
            <a:spLocks noGrp="1"/>
          </p:cNvSpPr>
          <p:nvPr>
            <p:ph type="subTitle" idx="1"/>
          </p:nvPr>
        </p:nvSpPr>
        <p:spPr>
          <a:xfrm>
            <a:off x="685800" y="3786737"/>
            <a:ext cx="7772400" cy="1046400"/>
          </a:xfrm>
          <a:prstGeom prst="rect">
            <a:avLst/>
          </a:prstGeom>
        </p:spPr>
        <p:txBody>
          <a:bodyPr lIns="91425" tIns="91425" rIns="91425" bIns="91425" anchor="t" anchorCtr="0"/>
          <a:lstStyle>
            <a:lvl1pPr lvl="0" algn="ctr" rtl="0">
              <a:spcBef>
                <a:spcPts val="0"/>
              </a:spcBef>
              <a:buClr>
                <a:srgbClr val="FFFFFF"/>
              </a:buClr>
              <a:buSzPct val="100000"/>
              <a:buNone/>
              <a:defRPr sz="2400" b="1">
                <a:solidFill>
                  <a:srgbClr val="FFFFFF"/>
                </a:solidFill>
              </a:defRPr>
            </a:lvl1pPr>
            <a:lvl2pPr lvl="1" algn="ctr" rtl="0">
              <a:spcBef>
                <a:spcPts val="0"/>
              </a:spcBef>
              <a:buClr>
                <a:srgbClr val="FFFFFF"/>
              </a:buClr>
              <a:buNone/>
              <a:defRPr b="1">
                <a:solidFill>
                  <a:srgbClr val="FFFFFF"/>
                </a:solidFill>
              </a:defRPr>
            </a:lvl2pPr>
            <a:lvl3pPr lvl="2" algn="ctr" rtl="0">
              <a:spcBef>
                <a:spcPts val="0"/>
              </a:spcBef>
              <a:buClr>
                <a:srgbClr val="FFFFFF"/>
              </a:buClr>
              <a:buNone/>
              <a:defRPr b="1">
                <a:solidFill>
                  <a:srgbClr val="FFFFFF"/>
                </a:solidFill>
              </a:defRPr>
            </a:lvl3pPr>
            <a:lvl4pPr lvl="3" algn="ctr" rtl="0">
              <a:spcBef>
                <a:spcPts val="0"/>
              </a:spcBef>
              <a:buClr>
                <a:srgbClr val="FFFFFF"/>
              </a:buClr>
              <a:buSzPct val="100000"/>
              <a:buNone/>
              <a:defRPr sz="2400" b="1">
                <a:solidFill>
                  <a:srgbClr val="FFFFFF"/>
                </a:solidFill>
              </a:defRPr>
            </a:lvl4pPr>
            <a:lvl5pPr lvl="4" algn="ctr" rtl="0">
              <a:spcBef>
                <a:spcPts val="0"/>
              </a:spcBef>
              <a:buClr>
                <a:srgbClr val="FFFFFF"/>
              </a:buClr>
              <a:buSzPct val="100000"/>
              <a:buNone/>
              <a:defRPr sz="2400" b="1">
                <a:solidFill>
                  <a:srgbClr val="FFFFFF"/>
                </a:solidFill>
              </a:defRPr>
            </a:lvl5pPr>
            <a:lvl6pPr lvl="5" algn="ctr" rtl="0">
              <a:spcBef>
                <a:spcPts val="0"/>
              </a:spcBef>
              <a:buClr>
                <a:srgbClr val="FFFFFF"/>
              </a:buClr>
              <a:buSzPct val="100000"/>
              <a:buNone/>
              <a:defRPr sz="2400" b="1">
                <a:solidFill>
                  <a:srgbClr val="FFFFFF"/>
                </a:solidFill>
              </a:defRPr>
            </a:lvl6pPr>
            <a:lvl7pPr lvl="6" algn="ctr" rtl="0">
              <a:spcBef>
                <a:spcPts val="0"/>
              </a:spcBef>
              <a:buClr>
                <a:srgbClr val="FFFFFF"/>
              </a:buClr>
              <a:buSzPct val="100000"/>
              <a:buNone/>
              <a:defRPr sz="2400" b="1">
                <a:solidFill>
                  <a:srgbClr val="FFFFFF"/>
                </a:solidFill>
              </a:defRPr>
            </a:lvl7pPr>
            <a:lvl8pPr lvl="7" algn="ctr" rtl="0">
              <a:spcBef>
                <a:spcPts val="0"/>
              </a:spcBef>
              <a:buClr>
                <a:srgbClr val="FFFFFF"/>
              </a:buClr>
              <a:buSzPct val="100000"/>
              <a:buNone/>
              <a:defRPr sz="2400" b="1">
                <a:solidFill>
                  <a:srgbClr val="FFFFFF"/>
                </a:solidFill>
              </a:defRPr>
            </a:lvl8pPr>
            <a:lvl9pPr lvl="8" algn="ctr" rtl="0">
              <a:spcBef>
                <a:spcPts val="0"/>
              </a:spcBef>
              <a:buClr>
                <a:srgbClr val="FFFFFF"/>
              </a:buClr>
              <a:buSzPct val="100000"/>
              <a:buNone/>
              <a:defRPr sz="2400" b="1">
                <a:solidFill>
                  <a:srgbClr val="FFFFFF"/>
                </a:solidFill>
              </a:defRPr>
            </a:lvl9pPr>
          </a:lstStyle>
          <a:p>
            <a:endParaRPr/>
          </a:p>
        </p:txBody>
      </p:sp>
      <p:sp>
        <p:nvSpPr>
          <p:cNvPr id="18" name="Shape 18"/>
          <p:cNvSpPr/>
          <p:nvPr/>
        </p:nvSpPr>
        <p:spPr>
          <a:xfrm>
            <a:off x="3047703" y="5323800"/>
            <a:ext cx="30477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6096270" y="5323800"/>
            <a:ext cx="30477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1" y="5323800"/>
            <a:ext cx="30477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893700" y="1831450"/>
            <a:ext cx="6462600" cy="47363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68" name="Shape 68"/>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color background">
    <p:bg>
      <p:bgPr>
        <a:solidFill>
          <a:srgbClr val="2185C5"/>
        </a:solidFill>
        <a:effectLst/>
      </p:bgPr>
    </p:bg>
    <p:spTree>
      <p:nvGrpSpPr>
        <p:cNvPr id="1" name="Shape 69"/>
        <p:cNvGrpSpPr/>
        <p:nvPr/>
      </p:nvGrpSpPr>
      <p:grpSpPr>
        <a:xfrm>
          <a:off x="0" y="0"/>
          <a:ext cx="0" cy="0"/>
          <a:chOff x="0" y="0"/>
          <a:chExt cx="0" cy="0"/>
        </a:xfrm>
      </p:grpSpPr>
      <p:sp>
        <p:nvSpPr>
          <p:cNvPr id="70" name="Shape 70"/>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a:off x="0" y="6755100"/>
            <a:ext cx="893699" cy="1028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a:off x="893709" y="6755100"/>
            <a:ext cx="64626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93700" y="274650"/>
            <a:ext cx="6462600" cy="1143000"/>
          </a:xfrm>
          <a:prstGeom prst="rect">
            <a:avLst/>
          </a:prstGeom>
          <a:noFill/>
          <a:ln>
            <a:noFill/>
          </a:ln>
        </p:spPr>
        <p:txBody>
          <a:bodyPr lIns="91425" tIns="91425" rIns="91425" bIns="91425" anchor="b" anchorCtr="0"/>
          <a:lstStyle>
            <a:lvl1pPr lvl="0">
              <a:spcBef>
                <a:spcPts val="0"/>
              </a:spcBef>
              <a:buClr>
                <a:srgbClr val="97ABBC"/>
              </a:buClr>
              <a:buSzPct val="100000"/>
              <a:buFont typeface="Raleway"/>
              <a:buNone/>
              <a:defRPr sz="3600">
                <a:solidFill>
                  <a:srgbClr val="97ABBC"/>
                </a:solidFill>
                <a:latin typeface="Raleway"/>
                <a:ea typeface="Raleway"/>
                <a:cs typeface="Raleway"/>
                <a:sym typeface="Raleway"/>
              </a:defRPr>
            </a:lvl1pPr>
            <a:lvl2pPr lvl="1">
              <a:spcBef>
                <a:spcPts val="0"/>
              </a:spcBef>
              <a:buClr>
                <a:srgbClr val="97ABBC"/>
              </a:buClr>
              <a:buSzPct val="100000"/>
              <a:buFont typeface="Raleway"/>
              <a:buNone/>
              <a:defRPr sz="3600">
                <a:solidFill>
                  <a:srgbClr val="97ABBC"/>
                </a:solidFill>
                <a:latin typeface="Raleway"/>
                <a:ea typeface="Raleway"/>
                <a:cs typeface="Raleway"/>
                <a:sym typeface="Raleway"/>
              </a:defRPr>
            </a:lvl2pPr>
            <a:lvl3pPr lvl="2">
              <a:spcBef>
                <a:spcPts val="0"/>
              </a:spcBef>
              <a:buClr>
                <a:srgbClr val="97ABBC"/>
              </a:buClr>
              <a:buSzPct val="100000"/>
              <a:buFont typeface="Raleway"/>
              <a:buNone/>
              <a:defRPr sz="3600">
                <a:solidFill>
                  <a:srgbClr val="97ABBC"/>
                </a:solidFill>
                <a:latin typeface="Raleway"/>
                <a:ea typeface="Raleway"/>
                <a:cs typeface="Raleway"/>
                <a:sym typeface="Raleway"/>
              </a:defRPr>
            </a:lvl3pPr>
            <a:lvl4pPr lvl="3">
              <a:spcBef>
                <a:spcPts val="0"/>
              </a:spcBef>
              <a:buClr>
                <a:srgbClr val="97ABBC"/>
              </a:buClr>
              <a:buSzPct val="100000"/>
              <a:buFont typeface="Raleway"/>
              <a:buNone/>
              <a:defRPr sz="3600">
                <a:solidFill>
                  <a:srgbClr val="97ABBC"/>
                </a:solidFill>
                <a:latin typeface="Raleway"/>
                <a:ea typeface="Raleway"/>
                <a:cs typeface="Raleway"/>
                <a:sym typeface="Raleway"/>
              </a:defRPr>
            </a:lvl4pPr>
            <a:lvl5pPr lvl="4">
              <a:spcBef>
                <a:spcPts val="0"/>
              </a:spcBef>
              <a:buClr>
                <a:srgbClr val="97ABBC"/>
              </a:buClr>
              <a:buSzPct val="100000"/>
              <a:buFont typeface="Raleway"/>
              <a:buNone/>
              <a:defRPr sz="3600">
                <a:solidFill>
                  <a:srgbClr val="97ABBC"/>
                </a:solidFill>
                <a:latin typeface="Raleway"/>
                <a:ea typeface="Raleway"/>
                <a:cs typeface="Raleway"/>
                <a:sym typeface="Raleway"/>
              </a:defRPr>
            </a:lvl5pPr>
            <a:lvl6pPr lvl="5">
              <a:spcBef>
                <a:spcPts val="0"/>
              </a:spcBef>
              <a:buClr>
                <a:srgbClr val="97ABBC"/>
              </a:buClr>
              <a:buSzPct val="100000"/>
              <a:buFont typeface="Raleway"/>
              <a:buNone/>
              <a:defRPr sz="3600">
                <a:solidFill>
                  <a:srgbClr val="97ABBC"/>
                </a:solidFill>
                <a:latin typeface="Raleway"/>
                <a:ea typeface="Raleway"/>
                <a:cs typeface="Raleway"/>
                <a:sym typeface="Raleway"/>
              </a:defRPr>
            </a:lvl6pPr>
            <a:lvl7pPr lvl="6">
              <a:spcBef>
                <a:spcPts val="0"/>
              </a:spcBef>
              <a:buClr>
                <a:srgbClr val="97ABBC"/>
              </a:buClr>
              <a:buSzPct val="100000"/>
              <a:buFont typeface="Raleway"/>
              <a:buNone/>
              <a:defRPr sz="3600">
                <a:solidFill>
                  <a:srgbClr val="97ABBC"/>
                </a:solidFill>
                <a:latin typeface="Raleway"/>
                <a:ea typeface="Raleway"/>
                <a:cs typeface="Raleway"/>
                <a:sym typeface="Raleway"/>
              </a:defRPr>
            </a:lvl7pPr>
            <a:lvl8pPr lvl="7">
              <a:spcBef>
                <a:spcPts val="0"/>
              </a:spcBef>
              <a:buClr>
                <a:srgbClr val="97ABBC"/>
              </a:buClr>
              <a:buSzPct val="100000"/>
              <a:buFont typeface="Raleway"/>
              <a:buNone/>
              <a:defRPr sz="3600">
                <a:solidFill>
                  <a:srgbClr val="97ABBC"/>
                </a:solidFill>
                <a:latin typeface="Raleway"/>
                <a:ea typeface="Raleway"/>
                <a:cs typeface="Raleway"/>
                <a:sym typeface="Raleway"/>
              </a:defRPr>
            </a:lvl8pPr>
            <a:lvl9pPr lvl="8">
              <a:spcBef>
                <a:spcPts val="0"/>
              </a:spcBef>
              <a:buClr>
                <a:srgbClr val="97ABBC"/>
              </a:buClr>
              <a:buSzPct val="100000"/>
              <a:buFont typeface="Raleway"/>
              <a:buNone/>
              <a:defRPr sz="3600">
                <a:solidFill>
                  <a:srgbClr val="97ABBC"/>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893700" y="1831450"/>
            <a:ext cx="6462600" cy="4736399"/>
          </a:xfrm>
          <a:prstGeom prst="rect">
            <a:avLst/>
          </a:prstGeom>
          <a:noFill/>
          <a:ln>
            <a:noFill/>
          </a:ln>
        </p:spPr>
        <p:txBody>
          <a:bodyPr lIns="91425" tIns="91425" rIns="91425" bIns="91425" anchor="t" anchorCtr="0"/>
          <a:lstStyle>
            <a:lvl1pPr lvl="0">
              <a:spcBef>
                <a:spcPts val="600"/>
              </a:spcBef>
              <a:buClr>
                <a:srgbClr val="677480"/>
              </a:buClr>
              <a:buSzPct val="100000"/>
              <a:buFont typeface="Lato"/>
              <a:buChar char="▷"/>
              <a:defRPr sz="3000">
                <a:solidFill>
                  <a:srgbClr val="677480"/>
                </a:solidFill>
                <a:latin typeface="Lato"/>
                <a:ea typeface="Lato"/>
                <a:cs typeface="Lato"/>
                <a:sym typeface="Lato"/>
              </a:defRPr>
            </a:lvl1pPr>
            <a:lvl2pPr lvl="1">
              <a:spcBef>
                <a:spcPts val="480"/>
              </a:spcBef>
              <a:buClr>
                <a:srgbClr val="677480"/>
              </a:buClr>
              <a:buSzPct val="100000"/>
              <a:buFont typeface="Lato"/>
              <a:buChar char="○"/>
              <a:defRPr sz="2400">
                <a:solidFill>
                  <a:srgbClr val="677480"/>
                </a:solidFill>
                <a:latin typeface="Lato"/>
                <a:ea typeface="Lato"/>
                <a:cs typeface="Lato"/>
                <a:sym typeface="Lato"/>
              </a:defRPr>
            </a:lvl2pPr>
            <a:lvl3pPr lvl="2">
              <a:spcBef>
                <a:spcPts val="480"/>
              </a:spcBef>
              <a:buClr>
                <a:srgbClr val="677480"/>
              </a:buClr>
              <a:buSzPct val="100000"/>
              <a:buFont typeface="Lato"/>
              <a:buChar char="■"/>
              <a:defRPr sz="2400">
                <a:solidFill>
                  <a:srgbClr val="677480"/>
                </a:solidFill>
                <a:latin typeface="Lato"/>
                <a:ea typeface="Lato"/>
                <a:cs typeface="Lato"/>
                <a:sym typeface="Lato"/>
              </a:defRPr>
            </a:lvl3pPr>
            <a:lvl4pPr lvl="3">
              <a:spcBef>
                <a:spcPts val="360"/>
              </a:spcBef>
              <a:buClr>
                <a:srgbClr val="677480"/>
              </a:buClr>
              <a:buSzPct val="100000"/>
              <a:buFont typeface="Lato"/>
              <a:buChar char="●"/>
              <a:defRPr sz="1800">
                <a:solidFill>
                  <a:srgbClr val="677480"/>
                </a:solidFill>
                <a:latin typeface="Lato"/>
                <a:ea typeface="Lato"/>
                <a:cs typeface="Lato"/>
                <a:sym typeface="Lato"/>
              </a:defRPr>
            </a:lvl4pPr>
            <a:lvl5pPr lvl="4">
              <a:spcBef>
                <a:spcPts val="360"/>
              </a:spcBef>
              <a:buClr>
                <a:srgbClr val="677480"/>
              </a:buClr>
              <a:buSzPct val="100000"/>
              <a:buFont typeface="Lato"/>
              <a:buChar char="○"/>
              <a:defRPr sz="1800">
                <a:solidFill>
                  <a:srgbClr val="677480"/>
                </a:solidFill>
                <a:latin typeface="Lato"/>
                <a:ea typeface="Lato"/>
                <a:cs typeface="Lato"/>
                <a:sym typeface="Lato"/>
              </a:defRPr>
            </a:lvl5pPr>
            <a:lvl6pPr lvl="5">
              <a:spcBef>
                <a:spcPts val="360"/>
              </a:spcBef>
              <a:buClr>
                <a:srgbClr val="677480"/>
              </a:buClr>
              <a:buSzPct val="100000"/>
              <a:buFont typeface="Lato"/>
              <a:buChar char="■"/>
              <a:defRPr sz="1800">
                <a:solidFill>
                  <a:srgbClr val="677480"/>
                </a:solidFill>
                <a:latin typeface="Lato"/>
                <a:ea typeface="Lato"/>
                <a:cs typeface="Lato"/>
                <a:sym typeface="Lato"/>
              </a:defRPr>
            </a:lvl6pPr>
            <a:lvl7pPr lvl="6">
              <a:spcBef>
                <a:spcPts val="360"/>
              </a:spcBef>
              <a:buClr>
                <a:srgbClr val="677480"/>
              </a:buClr>
              <a:buSzPct val="100000"/>
              <a:buFont typeface="Lato"/>
              <a:buChar char="●"/>
              <a:defRPr sz="1800">
                <a:solidFill>
                  <a:srgbClr val="677480"/>
                </a:solidFill>
                <a:latin typeface="Lato"/>
                <a:ea typeface="Lato"/>
                <a:cs typeface="Lato"/>
                <a:sym typeface="Lato"/>
              </a:defRPr>
            </a:lvl7pPr>
            <a:lvl8pPr lvl="7">
              <a:spcBef>
                <a:spcPts val="360"/>
              </a:spcBef>
              <a:buClr>
                <a:srgbClr val="677480"/>
              </a:buClr>
              <a:buSzPct val="100000"/>
              <a:buFont typeface="Lato"/>
              <a:buChar char="○"/>
              <a:defRPr sz="1800">
                <a:solidFill>
                  <a:srgbClr val="677480"/>
                </a:solidFill>
                <a:latin typeface="Lato"/>
                <a:ea typeface="Lato"/>
                <a:cs typeface="Lato"/>
                <a:sym typeface="Lato"/>
              </a:defRPr>
            </a:lvl8pPr>
            <a:lvl9pPr lvl="8">
              <a:spcBef>
                <a:spcPts val="360"/>
              </a:spcBef>
              <a:buClr>
                <a:srgbClr val="677480"/>
              </a:buClr>
              <a:buSzPct val="100000"/>
              <a:buFont typeface="Lato"/>
              <a:buChar char="■"/>
              <a:defRPr sz="1800">
                <a:solidFill>
                  <a:srgbClr val="677480"/>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7" r:id="rId5"/>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Manish_ratilal2002@yahoo.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hyperlink" Target="https://docs.devexpress.com/AspNetMvc/404543/troubleshooting/installation-and-update-issues/could-not-load-file-or-assembly-system-web-mvc"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www.c-sharpcorner.com/UploadFile/fa9d0d/forms-authentication-in-Asp-Net/" TargetMode="External"/><Relationship Id="rId2" Type="http://schemas.openxmlformats.org/officeDocument/2006/relationships/hyperlink" Target="https://learn.microsoft.com/en-us/aspnet/web-forms/overview/older-versions-security/introduction/an-overview-of-forms-authentication-cs" TargetMode="External"/><Relationship Id="rId1" Type="http://schemas.openxmlformats.org/officeDocument/2006/relationships/slideLayout" Target="../slideLayouts/slideLayout4.xml"/><Relationship Id="rId4" Type="http://schemas.openxmlformats.org/officeDocument/2006/relationships/hyperlink" Target="https://www.c-sharpcorner.com/UploadFile/sourabh_mishra1/sending-an-e-mail-using-Asp-Net-with-C-Sharp/"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ctrTitle"/>
          </p:nvPr>
        </p:nvSpPr>
        <p:spPr>
          <a:xfrm>
            <a:off x="721425" y="3785246"/>
            <a:ext cx="6593775" cy="1546500"/>
          </a:xfrm>
          <a:prstGeom prst="rect">
            <a:avLst/>
          </a:prstGeom>
        </p:spPr>
        <p:txBody>
          <a:bodyPr lIns="91425" tIns="91425" rIns="91425" bIns="91425" anchor="t" anchorCtr="0">
            <a:noAutofit/>
          </a:bodyPr>
          <a:lstStyle/>
          <a:p>
            <a:pPr lvl="0">
              <a:spcBef>
                <a:spcPts val="0"/>
              </a:spcBef>
              <a:buNone/>
            </a:pPr>
            <a:r>
              <a:rPr lang="en" sz="4000" b="1" dirty="0">
                <a:solidFill>
                  <a:srgbClr val="002060"/>
                </a:solidFill>
              </a:rPr>
              <a:t>HTML Forms with ASP.NET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6" name="TextBox 5">
            <a:extLst>
              <a:ext uri="{FF2B5EF4-FFF2-40B4-BE49-F238E27FC236}">
                <a16:creationId xmlns:a16="http://schemas.microsoft.com/office/drawing/2014/main" id="{E049E3E5-B27A-A9CA-AC62-C2F21DD42B27}"/>
              </a:ext>
            </a:extLst>
          </p:cNvPr>
          <p:cNvSpPr txBox="1"/>
          <p:nvPr/>
        </p:nvSpPr>
        <p:spPr>
          <a:xfrm>
            <a:off x="228600" y="609600"/>
            <a:ext cx="8686800" cy="4524315"/>
          </a:xfrm>
          <a:prstGeom prst="rect">
            <a:avLst/>
          </a:prstGeom>
          <a:noFill/>
        </p:spPr>
        <p:txBody>
          <a:bodyPr wrap="square">
            <a:spAutoFit/>
          </a:bodyPr>
          <a:lstStyle/>
          <a:p>
            <a:r>
              <a:rPr lang="en-IN" sz="2400" b="1" dirty="0">
                <a:solidFill>
                  <a:srgbClr val="00B050"/>
                </a:solidFill>
              </a:rPr>
              <a:t>1. </a:t>
            </a:r>
            <a:r>
              <a:rPr lang="en-IN" sz="2400" b="1" dirty="0" err="1">
                <a:solidFill>
                  <a:srgbClr val="00B050"/>
                </a:solidFill>
              </a:rPr>
              <a:t>RequiredFieldValidator</a:t>
            </a:r>
            <a:endParaRPr lang="en-IN" sz="2400" b="1" dirty="0">
              <a:solidFill>
                <a:srgbClr val="00B050"/>
              </a:solidFill>
            </a:endParaRPr>
          </a:p>
          <a:p>
            <a:pPr algn="just"/>
            <a:r>
              <a:rPr lang="en-IN" sz="2400" dirty="0"/>
              <a:t>Indicates the input Control is not empty when the form is submitted.</a:t>
            </a:r>
          </a:p>
          <a:p>
            <a:endParaRPr lang="en-IN" sz="2400" dirty="0"/>
          </a:p>
          <a:p>
            <a:r>
              <a:rPr lang="en-IN" sz="2400" dirty="0"/>
              <a:t>Syntax</a:t>
            </a:r>
          </a:p>
          <a:p>
            <a:endParaRPr lang="en-IN" sz="2400" dirty="0"/>
          </a:p>
          <a:p>
            <a:r>
              <a:rPr lang="en-IN" sz="2400" b="1" dirty="0">
                <a:solidFill>
                  <a:srgbClr val="0070C0"/>
                </a:solidFill>
              </a:rPr>
              <a:t>&lt;</a:t>
            </a:r>
            <a:r>
              <a:rPr lang="en-IN" sz="2400" b="1" dirty="0" err="1">
                <a:solidFill>
                  <a:srgbClr val="0070C0"/>
                </a:solidFill>
              </a:rPr>
              <a:t>asp:RequiredFieldValidator</a:t>
            </a:r>
            <a:r>
              <a:rPr lang="en-IN" sz="2400" b="1" dirty="0">
                <a:solidFill>
                  <a:srgbClr val="0070C0"/>
                </a:solidFill>
              </a:rPr>
              <a:t> ID="</a:t>
            </a:r>
            <a:r>
              <a:rPr lang="en-IN" sz="2400" b="1" dirty="0" err="1">
                <a:solidFill>
                  <a:srgbClr val="0070C0"/>
                </a:solidFill>
              </a:rPr>
              <a:t>someUniqueId</a:t>
            </a:r>
            <a:r>
              <a:rPr lang="en-IN" sz="2400" b="1" dirty="0">
                <a:solidFill>
                  <a:srgbClr val="0070C0"/>
                </a:solidFill>
              </a:rPr>
              <a:t>"</a:t>
            </a:r>
          </a:p>
          <a:p>
            <a:r>
              <a:rPr lang="en-IN" sz="2400" b="1" dirty="0" err="1">
                <a:solidFill>
                  <a:srgbClr val="0070C0"/>
                </a:solidFill>
              </a:rPr>
              <a:t>runat</a:t>
            </a:r>
            <a:r>
              <a:rPr lang="en-IN" sz="2400" b="1" dirty="0">
                <a:solidFill>
                  <a:srgbClr val="0070C0"/>
                </a:solidFill>
              </a:rPr>
              <a:t>="server" </a:t>
            </a:r>
            <a:r>
              <a:rPr lang="en-IN" sz="2400" b="1" dirty="0" err="1">
                <a:solidFill>
                  <a:srgbClr val="0070C0"/>
                </a:solidFill>
              </a:rPr>
              <a:t>ControlToValidate</a:t>
            </a:r>
            <a:r>
              <a:rPr lang="en-IN" sz="2400" b="1" dirty="0">
                <a:solidFill>
                  <a:srgbClr val="0070C0"/>
                </a:solidFill>
              </a:rPr>
              <a:t> ="</a:t>
            </a:r>
            <a:r>
              <a:rPr lang="en-IN" sz="2400" b="1" dirty="0" err="1">
                <a:solidFill>
                  <a:srgbClr val="0070C0"/>
                </a:solidFill>
              </a:rPr>
              <a:t>someUniqueControlId</a:t>
            </a:r>
            <a:r>
              <a:rPr lang="en-IN" sz="2400" b="1" dirty="0">
                <a:solidFill>
                  <a:srgbClr val="0070C0"/>
                </a:solidFill>
              </a:rPr>
              <a:t>"</a:t>
            </a:r>
          </a:p>
          <a:p>
            <a:r>
              <a:rPr lang="en-IN" sz="2400" b="1" dirty="0" err="1">
                <a:solidFill>
                  <a:srgbClr val="0070C0"/>
                </a:solidFill>
              </a:rPr>
              <a:t>ErrorMessage</a:t>
            </a:r>
            <a:r>
              <a:rPr lang="en-IN" sz="2400" b="1" dirty="0">
                <a:solidFill>
                  <a:srgbClr val="0070C0"/>
                </a:solidFill>
              </a:rPr>
              <a:t>="</a:t>
            </a:r>
            <a:r>
              <a:rPr lang="en-IN" sz="2400" b="1" dirty="0" err="1">
                <a:solidFill>
                  <a:srgbClr val="0070C0"/>
                </a:solidFill>
              </a:rPr>
              <a:t>ErrorToDisplayOnValidationFailure</a:t>
            </a:r>
            <a:r>
              <a:rPr lang="en-IN" sz="2400" b="1" dirty="0">
                <a:solidFill>
                  <a:srgbClr val="0070C0"/>
                </a:solidFill>
              </a:rPr>
              <a:t>"</a:t>
            </a:r>
          </a:p>
          <a:p>
            <a:r>
              <a:rPr lang="en-IN" sz="2400" b="1" dirty="0" err="1">
                <a:solidFill>
                  <a:srgbClr val="0070C0"/>
                </a:solidFill>
              </a:rPr>
              <a:t>InitialValue</a:t>
            </a:r>
            <a:r>
              <a:rPr lang="en-IN" sz="2400" b="1" dirty="0">
                <a:solidFill>
                  <a:srgbClr val="0070C0"/>
                </a:solidFill>
              </a:rPr>
              <a:t>="</a:t>
            </a:r>
            <a:r>
              <a:rPr lang="en-IN" sz="2400" b="1" dirty="0" err="1">
                <a:solidFill>
                  <a:srgbClr val="0070C0"/>
                </a:solidFill>
              </a:rPr>
              <a:t>aPlaceholderValue</a:t>
            </a:r>
            <a:r>
              <a:rPr lang="en-IN" sz="2400" b="1" dirty="0">
                <a:solidFill>
                  <a:srgbClr val="0070C0"/>
                </a:solidFill>
              </a:rPr>
              <a:t>"&gt;</a:t>
            </a:r>
          </a:p>
          <a:p>
            <a:r>
              <a:rPr lang="en-IN" sz="2400" b="1" dirty="0">
                <a:solidFill>
                  <a:srgbClr val="0070C0"/>
                </a:solidFill>
              </a:rPr>
              <a:t>&lt;/</a:t>
            </a:r>
            <a:r>
              <a:rPr lang="en-IN" sz="2400" b="1" dirty="0" err="1">
                <a:solidFill>
                  <a:srgbClr val="0070C0"/>
                </a:solidFill>
              </a:rPr>
              <a:t>asp:RequiredFieldValidator</a:t>
            </a:r>
            <a:r>
              <a:rPr lang="en-IN" sz="2400" b="1" dirty="0">
                <a:solidFill>
                  <a:srgbClr val="0070C0"/>
                </a:solidFill>
              </a:rPr>
              <a:t>&gt;</a:t>
            </a:r>
          </a:p>
        </p:txBody>
      </p:sp>
      <p:sp>
        <p:nvSpPr>
          <p:cNvPr id="7" name="TextBox 6">
            <a:extLst>
              <a:ext uri="{FF2B5EF4-FFF2-40B4-BE49-F238E27FC236}">
                <a16:creationId xmlns:a16="http://schemas.microsoft.com/office/drawing/2014/main" id="{CC4E4023-29BE-6604-275E-510CA8C97826}"/>
              </a:ext>
            </a:extLst>
          </p:cNvPr>
          <p:cNvSpPr txBox="1"/>
          <p:nvPr/>
        </p:nvSpPr>
        <p:spPr>
          <a:xfrm>
            <a:off x="914400" y="1828800"/>
            <a:ext cx="7467600" cy="400110"/>
          </a:xfrm>
          <a:prstGeom prst="rect">
            <a:avLst/>
          </a:prstGeom>
          <a:noFill/>
        </p:spPr>
        <p:txBody>
          <a:bodyPr wrap="square" rtlCol="0">
            <a:spAutoFit/>
          </a:bodyPr>
          <a:lstStyle/>
          <a:p>
            <a:r>
              <a:rPr lang="en-US" sz="2000" b="1" dirty="0" err="1">
                <a:solidFill>
                  <a:srgbClr val="F40CC2"/>
                </a:solidFill>
              </a:rPr>
              <a:t>ControlToValidate</a:t>
            </a:r>
            <a:r>
              <a:rPr lang="en-US" sz="2000" b="1" dirty="0">
                <a:solidFill>
                  <a:srgbClr val="F40CC2"/>
                </a:solidFill>
              </a:rPr>
              <a:t>= id of control we want to monitor/validate</a:t>
            </a:r>
            <a:endParaRPr lang="en-IN" sz="2000" b="1" dirty="0">
              <a:solidFill>
                <a:srgbClr val="F40CC2"/>
              </a:solidFill>
            </a:endParaRPr>
          </a:p>
        </p:txBody>
      </p:sp>
      <p:sp>
        <p:nvSpPr>
          <p:cNvPr id="8" name="TextBox 7">
            <a:extLst>
              <a:ext uri="{FF2B5EF4-FFF2-40B4-BE49-F238E27FC236}">
                <a16:creationId xmlns:a16="http://schemas.microsoft.com/office/drawing/2014/main" id="{C7665290-FFDC-4174-1FFA-8825E91EAC44}"/>
              </a:ext>
            </a:extLst>
          </p:cNvPr>
          <p:cNvSpPr txBox="1"/>
          <p:nvPr/>
        </p:nvSpPr>
        <p:spPr>
          <a:xfrm>
            <a:off x="381000" y="5410200"/>
            <a:ext cx="8763000" cy="707886"/>
          </a:xfrm>
          <a:prstGeom prst="rect">
            <a:avLst/>
          </a:prstGeom>
          <a:noFill/>
        </p:spPr>
        <p:txBody>
          <a:bodyPr wrap="square" rtlCol="0">
            <a:spAutoFit/>
          </a:bodyPr>
          <a:lstStyle/>
          <a:p>
            <a:r>
              <a:rPr lang="en-US" sz="2000" b="1" dirty="0">
                <a:solidFill>
                  <a:srgbClr val="C00000"/>
                </a:solidFill>
              </a:rPr>
              <a:t>NOTE: </a:t>
            </a:r>
            <a:r>
              <a:rPr lang="en-US" sz="2000" b="1" dirty="0">
                <a:solidFill>
                  <a:srgbClr val="7030A0"/>
                </a:solidFill>
              </a:rPr>
              <a:t>In </a:t>
            </a:r>
            <a:r>
              <a:rPr lang="en-US" sz="2000" b="1" dirty="0" err="1">
                <a:solidFill>
                  <a:srgbClr val="7030A0"/>
                </a:solidFill>
              </a:rPr>
              <a:t>DropDown</a:t>
            </a:r>
            <a:r>
              <a:rPr lang="en-US" sz="2000" b="1" dirty="0">
                <a:solidFill>
                  <a:srgbClr val="7030A0"/>
                </a:solidFill>
              </a:rPr>
              <a:t> List, </a:t>
            </a:r>
            <a:r>
              <a:rPr lang="en-US" sz="2000" b="1" dirty="0" err="1">
                <a:solidFill>
                  <a:srgbClr val="7030A0"/>
                </a:solidFill>
              </a:rPr>
              <a:t>InitialValue</a:t>
            </a:r>
            <a:r>
              <a:rPr lang="en-US" sz="2000" b="1" dirty="0">
                <a:solidFill>
                  <a:srgbClr val="7030A0"/>
                </a:solidFill>
              </a:rPr>
              <a:t> attribute should be written before </a:t>
            </a:r>
            <a:r>
              <a:rPr lang="en-US" sz="2000" b="1" dirty="0" err="1">
                <a:solidFill>
                  <a:srgbClr val="7030A0"/>
                </a:solidFill>
              </a:rPr>
              <a:t>ErrorMessage</a:t>
            </a:r>
            <a:r>
              <a:rPr lang="en-US" sz="2000" b="1" dirty="0">
                <a:solidFill>
                  <a:srgbClr val="7030A0"/>
                </a:solidFill>
              </a:rPr>
              <a:t> attribute</a:t>
            </a:r>
            <a:endParaRPr lang="en-IN" sz="2000" b="1" dirty="0">
              <a:solidFill>
                <a:srgbClr val="7030A0"/>
              </a:solidFill>
            </a:endParaRPr>
          </a:p>
        </p:txBody>
      </p:sp>
    </p:spTree>
    <p:extLst>
      <p:ext uri="{BB962C8B-B14F-4D97-AF65-F5344CB8AC3E}">
        <p14:creationId xmlns:p14="http://schemas.microsoft.com/office/powerpoint/2010/main" val="1962578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686800" cy="5262979"/>
          </a:xfrm>
          <a:prstGeom prst="rect">
            <a:avLst/>
          </a:prstGeom>
          <a:noFill/>
        </p:spPr>
        <p:txBody>
          <a:bodyPr wrap="square">
            <a:spAutoFit/>
          </a:bodyPr>
          <a:lstStyle/>
          <a:p>
            <a:r>
              <a:rPr lang="en-IN" sz="2400" b="1" dirty="0">
                <a:solidFill>
                  <a:srgbClr val="00B050"/>
                </a:solidFill>
              </a:rPr>
              <a:t>2. </a:t>
            </a:r>
            <a:r>
              <a:rPr lang="en-IN" sz="2400" b="1" dirty="0" err="1">
                <a:solidFill>
                  <a:srgbClr val="00B050"/>
                </a:solidFill>
              </a:rPr>
              <a:t>RangeValidator</a:t>
            </a:r>
            <a:endParaRPr lang="en-IN" sz="2400" b="1" dirty="0">
              <a:solidFill>
                <a:srgbClr val="00B050"/>
              </a:solidFill>
            </a:endParaRPr>
          </a:p>
          <a:p>
            <a:endParaRPr lang="en-IN" sz="2400" dirty="0"/>
          </a:p>
          <a:p>
            <a:r>
              <a:rPr lang="en-IN" sz="2400" dirty="0"/>
              <a:t>The </a:t>
            </a:r>
            <a:r>
              <a:rPr lang="en-IN" sz="2400" dirty="0" err="1"/>
              <a:t>Rangevalidator</a:t>
            </a:r>
            <a:r>
              <a:rPr lang="en-IN" sz="2400" dirty="0"/>
              <a:t> control  verifies that the input value falls within a given range of number, date or string.</a:t>
            </a:r>
          </a:p>
          <a:p>
            <a:endParaRPr lang="en-IN" sz="2400" dirty="0"/>
          </a:p>
          <a:p>
            <a:r>
              <a:rPr lang="en-IN" sz="2400" dirty="0"/>
              <a:t>Syntax</a:t>
            </a:r>
          </a:p>
          <a:p>
            <a:endParaRPr lang="en-IN" sz="2400" dirty="0"/>
          </a:p>
          <a:p>
            <a:r>
              <a:rPr lang="en-IN" sz="2400" b="1" dirty="0">
                <a:solidFill>
                  <a:srgbClr val="0070C0"/>
                </a:solidFill>
              </a:rPr>
              <a:t>&lt;</a:t>
            </a:r>
            <a:r>
              <a:rPr lang="en-IN" sz="2400" b="1" dirty="0" err="1">
                <a:solidFill>
                  <a:srgbClr val="0070C0"/>
                </a:solidFill>
              </a:rPr>
              <a:t>asp:RangeValidator</a:t>
            </a:r>
            <a:r>
              <a:rPr lang="en-IN" sz="2400" b="1" dirty="0">
                <a:solidFill>
                  <a:srgbClr val="0070C0"/>
                </a:solidFill>
              </a:rPr>
              <a:t> ID="some unique id"</a:t>
            </a:r>
          </a:p>
          <a:p>
            <a:r>
              <a:rPr lang="en-IN" sz="2400" b="1" dirty="0" err="1">
                <a:solidFill>
                  <a:srgbClr val="0070C0"/>
                </a:solidFill>
              </a:rPr>
              <a:t>runat</a:t>
            </a:r>
            <a:r>
              <a:rPr lang="en-IN" sz="2400" b="1" dirty="0">
                <a:solidFill>
                  <a:srgbClr val="0070C0"/>
                </a:solidFill>
              </a:rPr>
              <a:t>="server" </a:t>
            </a:r>
            <a:r>
              <a:rPr lang="en-IN" sz="2400" b="1" dirty="0" err="1">
                <a:solidFill>
                  <a:srgbClr val="0070C0"/>
                </a:solidFill>
              </a:rPr>
              <a:t>ControlToValidate</a:t>
            </a:r>
            <a:r>
              <a:rPr lang="en-IN" sz="2400" b="1" dirty="0">
                <a:solidFill>
                  <a:srgbClr val="0070C0"/>
                </a:solidFill>
              </a:rPr>
              <a:t> ="</a:t>
            </a:r>
            <a:r>
              <a:rPr lang="en-IN" sz="2400" b="1" dirty="0" err="1">
                <a:solidFill>
                  <a:srgbClr val="0070C0"/>
                </a:solidFill>
              </a:rPr>
              <a:t>someUniqueControlId</a:t>
            </a:r>
            <a:r>
              <a:rPr lang="en-IN" sz="2400" b="1" dirty="0">
                <a:solidFill>
                  <a:srgbClr val="0070C0"/>
                </a:solidFill>
              </a:rPr>
              <a:t>"</a:t>
            </a:r>
          </a:p>
          <a:p>
            <a:r>
              <a:rPr lang="en-IN" sz="2400" b="1" dirty="0" err="1">
                <a:solidFill>
                  <a:srgbClr val="0070C0"/>
                </a:solidFill>
              </a:rPr>
              <a:t>ErrorMessage</a:t>
            </a:r>
            <a:r>
              <a:rPr lang="en-IN" sz="2400" b="1" dirty="0">
                <a:solidFill>
                  <a:srgbClr val="0070C0"/>
                </a:solidFill>
              </a:rPr>
              <a:t>="</a:t>
            </a:r>
            <a:r>
              <a:rPr lang="en-IN" sz="2400" b="1" dirty="0" err="1">
                <a:solidFill>
                  <a:srgbClr val="0070C0"/>
                </a:solidFill>
              </a:rPr>
              <a:t>ErrorToDisplayOnValidationFailure</a:t>
            </a:r>
            <a:r>
              <a:rPr lang="en-IN" sz="2400" b="1" dirty="0">
                <a:solidFill>
                  <a:srgbClr val="0070C0"/>
                </a:solidFill>
              </a:rPr>
              <a:t>"</a:t>
            </a:r>
          </a:p>
          <a:p>
            <a:r>
              <a:rPr lang="en-IN" sz="2400" b="1" dirty="0">
                <a:solidFill>
                  <a:srgbClr val="FFC000"/>
                </a:solidFill>
              </a:rPr>
              <a:t>Type="Integer" </a:t>
            </a:r>
            <a:r>
              <a:rPr lang="en-IN" sz="2400" b="1" dirty="0" err="1">
                <a:solidFill>
                  <a:srgbClr val="FFC000"/>
                </a:solidFill>
              </a:rPr>
              <a:t>MinimumValue</a:t>
            </a:r>
            <a:r>
              <a:rPr lang="en-IN" sz="2400" b="1" dirty="0">
                <a:solidFill>
                  <a:srgbClr val="FFC000"/>
                </a:solidFill>
              </a:rPr>
              <a:t>=”0” </a:t>
            </a:r>
            <a:r>
              <a:rPr lang="en-IN" sz="2400" b="1" dirty="0" err="1">
                <a:solidFill>
                  <a:srgbClr val="FFC000"/>
                </a:solidFill>
              </a:rPr>
              <a:t>MaximumValue</a:t>
            </a:r>
            <a:r>
              <a:rPr lang="en-IN" sz="2400" b="1" dirty="0">
                <a:solidFill>
                  <a:srgbClr val="FFC000"/>
                </a:solidFill>
              </a:rPr>
              <a:t>=”100”&gt;</a:t>
            </a:r>
          </a:p>
          <a:p>
            <a:r>
              <a:rPr lang="en-IN" sz="2400" b="1" dirty="0">
                <a:solidFill>
                  <a:srgbClr val="0070C0"/>
                </a:solidFill>
              </a:rPr>
              <a:t>&lt;/</a:t>
            </a:r>
            <a:r>
              <a:rPr lang="en-IN" sz="2400" b="1" dirty="0" err="1">
                <a:solidFill>
                  <a:srgbClr val="0070C0"/>
                </a:solidFill>
              </a:rPr>
              <a:t>asp:RangeValidator</a:t>
            </a:r>
            <a:r>
              <a:rPr lang="en-IN" sz="2400" b="1" dirty="0">
                <a:solidFill>
                  <a:srgbClr val="0070C0"/>
                </a:solidFill>
              </a:rPr>
              <a:t>&gt;</a:t>
            </a:r>
          </a:p>
        </p:txBody>
      </p:sp>
    </p:spTree>
    <p:extLst>
      <p:ext uri="{BB962C8B-B14F-4D97-AF65-F5344CB8AC3E}">
        <p14:creationId xmlns:p14="http://schemas.microsoft.com/office/powerpoint/2010/main" val="1201929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686800" cy="5262979"/>
          </a:xfrm>
          <a:prstGeom prst="rect">
            <a:avLst/>
          </a:prstGeom>
          <a:noFill/>
        </p:spPr>
        <p:txBody>
          <a:bodyPr wrap="square">
            <a:spAutoFit/>
          </a:bodyPr>
          <a:lstStyle/>
          <a:p>
            <a:r>
              <a:rPr lang="en-IN" sz="2400" b="1" dirty="0">
                <a:solidFill>
                  <a:srgbClr val="00B050"/>
                </a:solidFill>
              </a:rPr>
              <a:t>3. </a:t>
            </a:r>
            <a:r>
              <a:rPr lang="en-IN" sz="2400" b="1" dirty="0" err="1">
                <a:solidFill>
                  <a:srgbClr val="00B050"/>
                </a:solidFill>
              </a:rPr>
              <a:t>RegularExpressionValidator</a:t>
            </a:r>
            <a:endParaRPr lang="en-IN" sz="2400" b="1" dirty="0">
              <a:solidFill>
                <a:srgbClr val="00B050"/>
              </a:solidFill>
            </a:endParaRPr>
          </a:p>
          <a:p>
            <a:endParaRPr lang="en-IN" sz="2400" b="1" dirty="0">
              <a:solidFill>
                <a:srgbClr val="00B050"/>
              </a:solidFill>
            </a:endParaRPr>
          </a:p>
          <a:p>
            <a:pPr algn="just"/>
            <a:r>
              <a:rPr lang="en-IN" sz="2400" b="1" dirty="0">
                <a:solidFill>
                  <a:schemeClr val="tx1"/>
                </a:solidFill>
              </a:rPr>
              <a:t>The </a:t>
            </a:r>
            <a:r>
              <a:rPr lang="en-IN" sz="2400" b="1" dirty="0" err="1">
                <a:solidFill>
                  <a:schemeClr val="tx1"/>
                </a:solidFill>
              </a:rPr>
              <a:t>RegularExpressionValidator</a:t>
            </a:r>
            <a:r>
              <a:rPr lang="en-IN" sz="2400" b="1" dirty="0">
                <a:solidFill>
                  <a:schemeClr val="tx1"/>
                </a:solidFill>
              </a:rPr>
              <a:t> control validates the input text of a control that matches a pattern defined by a </a:t>
            </a:r>
            <a:r>
              <a:rPr lang="en-IN" sz="2400" b="1" dirty="0" err="1">
                <a:solidFill>
                  <a:schemeClr val="tx1"/>
                </a:solidFill>
              </a:rPr>
              <a:t>RegularExpression</a:t>
            </a:r>
            <a:r>
              <a:rPr lang="en-IN" sz="2400" b="1" dirty="0">
                <a:solidFill>
                  <a:schemeClr val="tx1"/>
                </a:solidFill>
              </a:rPr>
              <a:t>.</a:t>
            </a:r>
          </a:p>
          <a:p>
            <a:endParaRPr lang="en-IN" sz="2400" b="1" dirty="0">
              <a:solidFill>
                <a:srgbClr val="00B050"/>
              </a:solidFill>
            </a:endParaRPr>
          </a:p>
          <a:p>
            <a:r>
              <a:rPr lang="en-IN" sz="2400" b="1" dirty="0">
                <a:solidFill>
                  <a:srgbClr val="00B050"/>
                </a:solidFill>
              </a:rPr>
              <a:t>Syntax</a:t>
            </a:r>
          </a:p>
          <a:p>
            <a:endParaRPr lang="en-IN" sz="2400" b="1" dirty="0">
              <a:solidFill>
                <a:srgbClr val="00B050"/>
              </a:solidFill>
            </a:endParaRPr>
          </a:p>
          <a:p>
            <a:r>
              <a:rPr lang="en-IN" sz="2400" b="1" dirty="0">
                <a:solidFill>
                  <a:srgbClr val="0070C0"/>
                </a:solidFill>
              </a:rPr>
              <a:t>&lt;</a:t>
            </a:r>
            <a:r>
              <a:rPr lang="en-IN" sz="2400" b="1" dirty="0" err="1">
                <a:solidFill>
                  <a:srgbClr val="0070C0"/>
                </a:solidFill>
              </a:rPr>
              <a:t>asp:RegularExpressionValidator</a:t>
            </a:r>
            <a:r>
              <a:rPr lang="en-IN" sz="2400" b="1" dirty="0">
                <a:solidFill>
                  <a:srgbClr val="0070C0"/>
                </a:solidFill>
              </a:rPr>
              <a:t> ID="</a:t>
            </a:r>
            <a:r>
              <a:rPr lang="en-IN" sz="2400" b="1" dirty="0" err="1">
                <a:solidFill>
                  <a:srgbClr val="0070C0"/>
                </a:solidFill>
              </a:rPr>
              <a:t>someUniqueId</a:t>
            </a:r>
            <a:r>
              <a:rPr lang="en-IN" sz="2400" b="1" dirty="0">
                <a:solidFill>
                  <a:srgbClr val="0070C0"/>
                </a:solidFill>
              </a:rPr>
              <a:t>"</a:t>
            </a:r>
          </a:p>
          <a:p>
            <a:r>
              <a:rPr lang="en-IN" sz="2400" b="1" dirty="0" err="1">
                <a:solidFill>
                  <a:srgbClr val="0070C0"/>
                </a:solidFill>
              </a:rPr>
              <a:t>runat</a:t>
            </a:r>
            <a:r>
              <a:rPr lang="en-IN" sz="2400" b="1" dirty="0">
                <a:solidFill>
                  <a:srgbClr val="0070C0"/>
                </a:solidFill>
              </a:rPr>
              <a:t>="server" </a:t>
            </a:r>
            <a:r>
              <a:rPr lang="en-IN" sz="2400" b="1" dirty="0" err="1">
                <a:solidFill>
                  <a:srgbClr val="0070C0"/>
                </a:solidFill>
              </a:rPr>
              <a:t>ControlToValidate</a:t>
            </a:r>
            <a:r>
              <a:rPr lang="en-IN" sz="2400" b="1" dirty="0">
                <a:solidFill>
                  <a:srgbClr val="0070C0"/>
                </a:solidFill>
              </a:rPr>
              <a:t> ="</a:t>
            </a:r>
            <a:r>
              <a:rPr lang="en-IN" sz="2400" b="1" dirty="0" err="1">
                <a:solidFill>
                  <a:srgbClr val="0070C0"/>
                </a:solidFill>
              </a:rPr>
              <a:t>someUniqueControlId</a:t>
            </a:r>
            <a:r>
              <a:rPr lang="en-IN" sz="2400" b="1" dirty="0">
                <a:solidFill>
                  <a:srgbClr val="0070C0"/>
                </a:solidFill>
              </a:rPr>
              <a:t>"</a:t>
            </a:r>
          </a:p>
          <a:p>
            <a:r>
              <a:rPr lang="en-IN" sz="2400" b="1" dirty="0" err="1">
                <a:solidFill>
                  <a:srgbClr val="0070C0"/>
                </a:solidFill>
              </a:rPr>
              <a:t>ErrorMessage</a:t>
            </a:r>
            <a:r>
              <a:rPr lang="en-IN" sz="2400" b="1" dirty="0">
                <a:solidFill>
                  <a:srgbClr val="0070C0"/>
                </a:solidFill>
              </a:rPr>
              <a:t>="</a:t>
            </a:r>
            <a:r>
              <a:rPr lang="en-IN" sz="2400" b="1" dirty="0" err="1">
                <a:solidFill>
                  <a:srgbClr val="0070C0"/>
                </a:solidFill>
              </a:rPr>
              <a:t>ErrorToDisplayOnValidationFailure</a:t>
            </a:r>
            <a:r>
              <a:rPr lang="en-IN" sz="2400" b="1" dirty="0">
                <a:solidFill>
                  <a:srgbClr val="0070C0"/>
                </a:solidFill>
              </a:rPr>
              <a:t>"</a:t>
            </a:r>
          </a:p>
          <a:p>
            <a:r>
              <a:rPr lang="en-IN" sz="2400" b="1" dirty="0" err="1">
                <a:solidFill>
                  <a:srgbClr val="7030A0"/>
                </a:solidFill>
              </a:rPr>
              <a:t>ValidationExpression</a:t>
            </a:r>
            <a:r>
              <a:rPr lang="en-IN" sz="2400" b="1" dirty="0">
                <a:solidFill>
                  <a:srgbClr val="7030A0"/>
                </a:solidFill>
              </a:rPr>
              <a:t>=”</a:t>
            </a:r>
            <a:r>
              <a:rPr lang="en-IN" sz="2400" b="1" dirty="0" err="1">
                <a:solidFill>
                  <a:srgbClr val="7030A0"/>
                </a:solidFill>
              </a:rPr>
              <a:t>aRegexPattern</a:t>
            </a:r>
            <a:r>
              <a:rPr lang="en-IN" sz="2400" b="1" dirty="0">
                <a:solidFill>
                  <a:srgbClr val="7030A0"/>
                </a:solidFill>
              </a:rPr>
              <a:t>”&gt;</a:t>
            </a:r>
          </a:p>
          <a:p>
            <a:r>
              <a:rPr lang="en-IN" sz="2400" b="1" dirty="0">
                <a:solidFill>
                  <a:srgbClr val="0070C0"/>
                </a:solidFill>
              </a:rPr>
              <a:t>&lt;/</a:t>
            </a:r>
            <a:r>
              <a:rPr lang="en-IN" sz="2400" b="1" dirty="0" err="1">
                <a:solidFill>
                  <a:srgbClr val="0070C0"/>
                </a:solidFill>
              </a:rPr>
              <a:t>asp:RegularExpressionValidator</a:t>
            </a:r>
            <a:r>
              <a:rPr lang="en-IN" sz="2400" b="1" dirty="0">
                <a:solidFill>
                  <a:srgbClr val="0070C0"/>
                </a:solidFill>
              </a:rPr>
              <a:t>&gt;</a:t>
            </a:r>
          </a:p>
        </p:txBody>
      </p:sp>
    </p:spTree>
    <p:extLst>
      <p:ext uri="{BB962C8B-B14F-4D97-AF65-F5344CB8AC3E}">
        <p14:creationId xmlns:p14="http://schemas.microsoft.com/office/powerpoint/2010/main" val="2237980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915400" cy="5047536"/>
          </a:xfrm>
          <a:prstGeom prst="rect">
            <a:avLst/>
          </a:prstGeom>
          <a:noFill/>
        </p:spPr>
        <p:txBody>
          <a:bodyPr wrap="square">
            <a:spAutoFit/>
          </a:bodyPr>
          <a:lstStyle/>
          <a:p>
            <a:r>
              <a:rPr lang="en-IN" sz="2400" b="1" dirty="0">
                <a:solidFill>
                  <a:srgbClr val="00B050"/>
                </a:solidFill>
              </a:rPr>
              <a:t>4. </a:t>
            </a:r>
            <a:r>
              <a:rPr lang="en-IN" sz="2400" b="1" dirty="0" err="1">
                <a:solidFill>
                  <a:srgbClr val="00B050"/>
                </a:solidFill>
              </a:rPr>
              <a:t>CompareValidator</a:t>
            </a:r>
            <a:endParaRPr lang="en-IN" sz="2400" b="1" dirty="0">
              <a:solidFill>
                <a:srgbClr val="00B050"/>
              </a:solidFill>
            </a:endParaRPr>
          </a:p>
          <a:p>
            <a:endParaRPr lang="en-IN" sz="2400" b="1" dirty="0">
              <a:solidFill>
                <a:srgbClr val="00B050"/>
              </a:solidFill>
            </a:endParaRPr>
          </a:p>
          <a:p>
            <a:pPr algn="just"/>
            <a:r>
              <a:rPr lang="en-IN" sz="2400" b="1" dirty="0">
                <a:solidFill>
                  <a:schemeClr val="tx1"/>
                </a:solidFill>
              </a:rPr>
              <a:t>The </a:t>
            </a:r>
            <a:r>
              <a:rPr lang="en-IN" sz="2400" b="1" dirty="0" err="1">
                <a:solidFill>
                  <a:schemeClr val="tx1"/>
                </a:solidFill>
              </a:rPr>
              <a:t>Comaprevalidator</a:t>
            </a:r>
            <a:r>
              <a:rPr lang="en-IN" sz="2400" b="1" dirty="0">
                <a:solidFill>
                  <a:schemeClr val="tx1"/>
                </a:solidFill>
              </a:rPr>
              <a:t> control compares the value of one control to another using a comparison operator.</a:t>
            </a:r>
          </a:p>
          <a:p>
            <a:endParaRPr lang="en-IN" sz="2400" b="1" dirty="0">
              <a:solidFill>
                <a:srgbClr val="00B050"/>
              </a:solidFill>
            </a:endParaRPr>
          </a:p>
          <a:p>
            <a:r>
              <a:rPr lang="en-IN" sz="2400" b="1" dirty="0">
                <a:solidFill>
                  <a:srgbClr val="00B050"/>
                </a:solidFill>
              </a:rPr>
              <a:t>Syntax</a:t>
            </a:r>
          </a:p>
          <a:p>
            <a:endParaRPr lang="en-IN" sz="2400" b="1" dirty="0">
              <a:solidFill>
                <a:srgbClr val="00B050"/>
              </a:solidFill>
            </a:endParaRPr>
          </a:p>
          <a:p>
            <a:r>
              <a:rPr lang="en-IN" sz="2200" b="1" dirty="0">
                <a:solidFill>
                  <a:srgbClr val="0070C0"/>
                </a:solidFill>
              </a:rPr>
              <a:t>&lt;</a:t>
            </a:r>
            <a:r>
              <a:rPr lang="en-IN" sz="2200" b="1" dirty="0" err="1">
                <a:solidFill>
                  <a:srgbClr val="0070C0"/>
                </a:solidFill>
              </a:rPr>
              <a:t>asp:CompareValidator</a:t>
            </a:r>
            <a:r>
              <a:rPr lang="en-IN" sz="2200" b="1" dirty="0">
                <a:solidFill>
                  <a:srgbClr val="0070C0"/>
                </a:solidFill>
              </a:rPr>
              <a:t> ID="</a:t>
            </a:r>
            <a:r>
              <a:rPr lang="en-IN" sz="2200" b="1" dirty="0" err="1">
                <a:solidFill>
                  <a:srgbClr val="0070C0"/>
                </a:solidFill>
              </a:rPr>
              <a:t>someUniqueId</a:t>
            </a:r>
            <a:r>
              <a:rPr lang="en-IN" sz="2200" b="1" dirty="0">
                <a:solidFill>
                  <a:srgbClr val="0070C0"/>
                </a:solidFill>
              </a:rPr>
              <a:t>"</a:t>
            </a:r>
          </a:p>
          <a:p>
            <a:r>
              <a:rPr lang="en-IN" sz="2200" b="1" dirty="0" err="1">
                <a:solidFill>
                  <a:srgbClr val="0070C0"/>
                </a:solidFill>
              </a:rPr>
              <a:t>runat</a:t>
            </a:r>
            <a:r>
              <a:rPr lang="en-IN" sz="2200" b="1" dirty="0">
                <a:solidFill>
                  <a:srgbClr val="0070C0"/>
                </a:solidFill>
              </a:rPr>
              <a:t>="server" </a:t>
            </a:r>
            <a:r>
              <a:rPr lang="en-IN" sz="2200" b="1" dirty="0" err="1">
                <a:solidFill>
                  <a:srgbClr val="0070C0"/>
                </a:solidFill>
              </a:rPr>
              <a:t>ControlToValidate</a:t>
            </a:r>
            <a:r>
              <a:rPr lang="en-IN" sz="2200" b="1" dirty="0">
                <a:solidFill>
                  <a:srgbClr val="0070C0"/>
                </a:solidFill>
              </a:rPr>
              <a:t> ="</a:t>
            </a:r>
            <a:r>
              <a:rPr lang="en-IN" sz="2200" b="1" dirty="0" err="1">
                <a:solidFill>
                  <a:srgbClr val="0070C0"/>
                </a:solidFill>
              </a:rPr>
              <a:t>someUniqueControlId</a:t>
            </a:r>
            <a:r>
              <a:rPr lang="en-IN" sz="2200" b="1" dirty="0">
                <a:solidFill>
                  <a:srgbClr val="0070C0"/>
                </a:solidFill>
              </a:rPr>
              <a:t>"</a:t>
            </a:r>
          </a:p>
          <a:p>
            <a:r>
              <a:rPr lang="en-IN" sz="2200" b="1" dirty="0" err="1">
                <a:solidFill>
                  <a:srgbClr val="0070C0"/>
                </a:solidFill>
              </a:rPr>
              <a:t>ErrorMessage</a:t>
            </a:r>
            <a:r>
              <a:rPr lang="en-IN" sz="2200" b="1" dirty="0">
                <a:solidFill>
                  <a:srgbClr val="0070C0"/>
                </a:solidFill>
              </a:rPr>
              <a:t>="</a:t>
            </a:r>
            <a:r>
              <a:rPr lang="en-IN" sz="2200" b="1" dirty="0" err="1">
                <a:solidFill>
                  <a:srgbClr val="0070C0"/>
                </a:solidFill>
              </a:rPr>
              <a:t>ErrorToDisplayOnValidationFailure</a:t>
            </a:r>
            <a:r>
              <a:rPr lang="en-IN" sz="2200" b="1" dirty="0">
                <a:solidFill>
                  <a:srgbClr val="0070C0"/>
                </a:solidFill>
              </a:rPr>
              <a:t>"</a:t>
            </a:r>
          </a:p>
          <a:p>
            <a:r>
              <a:rPr lang="en-IN" sz="2200" b="1" dirty="0">
                <a:solidFill>
                  <a:srgbClr val="0070C0"/>
                </a:solidFill>
              </a:rPr>
              <a:t>Type="string" </a:t>
            </a:r>
            <a:r>
              <a:rPr lang="en-IN" sz="2200" b="1" dirty="0" err="1">
                <a:solidFill>
                  <a:srgbClr val="F40CC2"/>
                </a:solidFill>
              </a:rPr>
              <a:t>ControlToCompare</a:t>
            </a:r>
            <a:r>
              <a:rPr lang="en-IN" sz="2200" b="1" dirty="0">
                <a:solidFill>
                  <a:srgbClr val="F40CC2"/>
                </a:solidFill>
              </a:rPr>
              <a:t>=”</a:t>
            </a:r>
            <a:r>
              <a:rPr lang="en-IN" sz="2200" b="1" dirty="0" err="1">
                <a:solidFill>
                  <a:srgbClr val="F40CC2"/>
                </a:solidFill>
              </a:rPr>
              <a:t>ControlToValidateIdOfAnotherControl</a:t>
            </a:r>
            <a:r>
              <a:rPr lang="en-IN" sz="2200" b="1" dirty="0">
                <a:solidFill>
                  <a:srgbClr val="F40CC2"/>
                </a:solidFill>
              </a:rPr>
              <a:t>”</a:t>
            </a:r>
          </a:p>
          <a:p>
            <a:r>
              <a:rPr lang="en-IN" sz="2200" b="1" dirty="0" err="1">
                <a:solidFill>
                  <a:srgbClr val="F40CC2"/>
                </a:solidFill>
              </a:rPr>
              <a:t>ValueToCompare</a:t>
            </a:r>
            <a:r>
              <a:rPr lang="en-IN" sz="2200" b="1" dirty="0">
                <a:solidFill>
                  <a:srgbClr val="F40CC2"/>
                </a:solidFill>
              </a:rPr>
              <a:t>=”</a:t>
            </a:r>
            <a:r>
              <a:rPr lang="en-IN" sz="2200" b="1" dirty="0" err="1">
                <a:solidFill>
                  <a:srgbClr val="F40CC2"/>
                </a:solidFill>
              </a:rPr>
              <a:t>aFixedValue</a:t>
            </a:r>
            <a:r>
              <a:rPr lang="en-IN" sz="2200" b="1" dirty="0">
                <a:solidFill>
                  <a:srgbClr val="F40CC2"/>
                </a:solidFill>
              </a:rPr>
              <a:t>” Operator=”Equal”&gt;</a:t>
            </a:r>
          </a:p>
          <a:p>
            <a:r>
              <a:rPr lang="en-IN" sz="2200" b="1" dirty="0">
                <a:solidFill>
                  <a:srgbClr val="0070C0"/>
                </a:solidFill>
              </a:rPr>
              <a:t>&lt;/</a:t>
            </a:r>
            <a:r>
              <a:rPr lang="en-IN" sz="2200" b="1" dirty="0" err="1">
                <a:solidFill>
                  <a:srgbClr val="0070C0"/>
                </a:solidFill>
              </a:rPr>
              <a:t>asp:CompareValidator</a:t>
            </a:r>
            <a:r>
              <a:rPr lang="en-IN" sz="2200" b="1" dirty="0">
                <a:solidFill>
                  <a:srgbClr val="0070C0"/>
                </a:solidFill>
              </a:rPr>
              <a:t>&gt;</a:t>
            </a:r>
          </a:p>
        </p:txBody>
      </p:sp>
    </p:spTree>
    <p:extLst>
      <p:ext uri="{BB962C8B-B14F-4D97-AF65-F5344CB8AC3E}">
        <p14:creationId xmlns:p14="http://schemas.microsoft.com/office/powerpoint/2010/main" val="1306366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915400" cy="5170646"/>
          </a:xfrm>
          <a:prstGeom prst="rect">
            <a:avLst/>
          </a:prstGeom>
          <a:noFill/>
        </p:spPr>
        <p:txBody>
          <a:bodyPr wrap="square">
            <a:spAutoFit/>
          </a:bodyPr>
          <a:lstStyle/>
          <a:p>
            <a:r>
              <a:rPr lang="en-IN" sz="2200" b="1" dirty="0">
                <a:solidFill>
                  <a:srgbClr val="00B050"/>
                </a:solidFill>
              </a:rPr>
              <a:t>5. </a:t>
            </a:r>
            <a:r>
              <a:rPr lang="en-IN" sz="2200" b="1" dirty="0" err="1">
                <a:solidFill>
                  <a:srgbClr val="00B050"/>
                </a:solidFill>
              </a:rPr>
              <a:t>CustomValidator</a:t>
            </a:r>
            <a:endParaRPr lang="en-IN" sz="2200" b="1" dirty="0">
              <a:solidFill>
                <a:srgbClr val="00B050"/>
              </a:solidFill>
            </a:endParaRPr>
          </a:p>
          <a:p>
            <a:endParaRPr lang="en-IN" sz="2200" b="1" dirty="0">
              <a:solidFill>
                <a:srgbClr val="00B050"/>
              </a:solidFill>
            </a:endParaRPr>
          </a:p>
          <a:p>
            <a:pPr algn="just"/>
            <a:r>
              <a:rPr lang="en-IN" sz="2200" dirty="0" err="1">
                <a:solidFill>
                  <a:schemeClr val="tx1"/>
                </a:solidFill>
              </a:rPr>
              <a:t>ASP.Net</a:t>
            </a:r>
            <a:r>
              <a:rPr lang="en-IN" sz="2200" dirty="0">
                <a:solidFill>
                  <a:schemeClr val="tx1"/>
                </a:solidFill>
              </a:rPr>
              <a:t> also allows the freedom of writing your own validator. This eases the task of a developer to validate the form at the client side itself. It also allows putting more complex validations in place. </a:t>
            </a:r>
            <a:r>
              <a:rPr lang="en-IN" sz="2200" dirty="0">
                <a:solidFill>
                  <a:srgbClr val="FFC000"/>
                </a:solidFill>
              </a:rPr>
              <a:t>Validations that are business or application-specific can be written using custom validators.</a:t>
            </a:r>
          </a:p>
          <a:p>
            <a:endParaRPr lang="en-IN" sz="2200" b="1" dirty="0">
              <a:solidFill>
                <a:srgbClr val="00B050"/>
              </a:solidFill>
            </a:endParaRPr>
          </a:p>
          <a:p>
            <a:r>
              <a:rPr lang="en-IN" sz="2200" b="1" dirty="0">
                <a:solidFill>
                  <a:srgbClr val="00B050"/>
                </a:solidFill>
              </a:rPr>
              <a:t>Syntax</a:t>
            </a:r>
          </a:p>
          <a:p>
            <a:endParaRPr lang="en-IN" sz="2200" b="1" dirty="0">
              <a:solidFill>
                <a:srgbClr val="00B050"/>
              </a:solidFill>
            </a:endParaRPr>
          </a:p>
          <a:p>
            <a:r>
              <a:rPr lang="en-IN" sz="2200" b="1" dirty="0">
                <a:solidFill>
                  <a:srgbClr val="0070C0"/>
                </a:solidFill>
              </a:rPr>
              <a:t>&lt;</a:t>
            </a:r>
            <a:r>
              <a:rPr lang="en-IN" sz="2200" b="1" dirty="0" err="1">
                <a:solidFill>
                  <a:srgbClr val="0070C0"/>
                </a:solidFill>
              </a:rPr>
              <a:t>asp:CustomValidator</a:t>
            </a:r>
            <a:r>
              <a:rPr lang="en-IN" sz="2200" b="1" dirty="0">
                <a:solidFill>
                  <a:srgbClr val="0070C0"/>
                </a:solidFill>
              </a:rPr>
              <a:t> ID="</a:t>
            </a:r>
            <a:r>
              <a:rPr lang="en-IN" sz="2200" b="1" dirty="0" err="1">
                <a:solidFill>
                  <a:srgbClr val="0070C0"/>
                </a:solidFill>
              </a:rPr>
              <a:t>someUniqueId</a:t>
            </a:r>
            <a:r>
              <a:rPr lang="en-IN" sz="2200" b="1" dirty="0">
                <a:solidFill>
                  <a:srgbClr val="0070C0"/>
                </a:solidFill>
              </a:rPr>
              <a:t>"</a:t>
            </a:r>
          </a:p>
          <a:p>
            <a:r>
              <a:rPr lang="en-IN" sz="2200" b="1" dirty="0" err="1">
                <a:solidFill>
                  <a:srgbClr val="0070C0"/>
                </a:solidFill>
              </a:rPr>
              <a:t>runat</a:t>
            </a:r>
            <a:r>
              <a:rPr lang="en-IN" sz="2200" b="1" dirty="0">
                <a:solidFill>
                  <a:srgbClr val="0070C0"/>
                </a:solidFill>
              </a:rPr>
              <a:t>="server" </a:t>
            </a:r>
            <a:r>
              <a:rPr lang="en-IN" sz="2200" b="1" dirty="0" err="1">
                <a:solidFill>
                  <a:srgbClr val="0070C0"/>
                </a:solidFill>
              </a:rPr>
              <a:t>ControlToValidate</a:t>
            </a:r>
            <a:r>
              <a:rPr lang="en-IN" sz="2200" b="1" dirty="0">
                <a:solidFill>
                  <a:srgbClr val="0070C0"/>
                </a:solidFill>
              </a:rPr>
              <a:t> ="</a:t>
            </a:r>
            <a:r>
              <a:rPr lang="en-IN" sz="2200" b="1" dirty="0" err="1">
                <a:solidFill>
                  <a:srgbClr val="0070C0"/>
                </a:solidFill>
              </a:rPr>
              <a:t>someUniqueControlId</a:t>
            </a:r>
            <a:r>
              <a:rPr lang="en-IN" sz="2200" b="1" dirty="0">
                <a:solidFill>
                  <a:srgbClr val="0070C0"/>
                </a:solidFill>
              </a:rPr>
              <a:t>"</a:t>
            </a:r>
          </a:p>
          <a:p>
            <a:r>
              <a:rPr lang="en-IN" sz="2200" b="1" dirty="0" err="1">
                <a:solidFill>
                  <a:srgbClr val="0070C0"/>
                </a:solidFill>
              </a:rPr>
              <a:t>ErrorMessage</a:t>
            </a:r>
            <a:r>
              <a:rPr lang="en-IN" sz="2200" b="1" dirty="0">
                <a:solidFill>
                  <a:srgbClr val="0070C0"/>
                </a:solidFill>
              </a:rPr>
              <a:t>="</a:t>
            </a:r>
            <a:r>
              <a:rPr lang="en-IN" sz="2200" b="1" dirty="0" err="1">
                <a:solidFill>
                  <a:srgbClr val="0070C0"/>
                </a:solidFill>
              </a:rPr>
              <a:t>ErrorToDisplayOnValidationFailure</a:t>
            </a:r>
            <a:r>
              <a:rPr lang="en-IN" sz="2200" b="1" dirty="0">
                <a:solidFill>
                  <a:srgbClr val="0070C0"/>
                </a:solidFill>
              </a:rPr>
              <a:t>"</a:t>
            </a:r>
          </a:p>
          <a:p>
            <a:r>
              <a:rPr lang="en-IN" sz="2200" b="1" dirty="0" err="1">
                <a:solidFill>
                  <a:srgbClr val="C00000"/>
                </a:solidFill>
              </a:rPr>
              <a:t>ClientValidationFunction</a:t>
            </a:r>
            <a:r>
              <a:rPr lang="en-IN" sz="2200" b="1" dirty="0">
                <a:solidFill>
                  <a:srgbClr val="C00000"/>
                </a:solidFill>
              </a:rPr>
              <a:t>=”</a:t>
            </a:r>
            <a:r>
              <a:rPr lang="en-IN" sz="2200" b="1" dirty="0" err="1">
                <a:solidFill>
                  <a:srgbClr val="C00000"/>
                </a:solidFill>
              </a:rPr>
              <a:t>functionName</a:t>
            </a:r>
            <a:r>
              <a:rPr lang="en-IN" sz="2200" b="1" dirty="0">
                <a:solidFill>
                  <a:srgbClr val="C00000"/>
                </a:solidFill>
              </a:rPr>
              <a:t>”&gt;</a:t>
            </a:r>
          </a:p>
          <a:p>
            <a:r>
              <a:rPr lang="en-IN" sz="2200" b="1" dirty="0">
                <a:solidFill>
                  <a:srgbClr val="0070C0"/>
                </a:solidFill>
              </a:rPr>
              <a:t>&lt;/</a:t>
            </a:r>
            <a:r>
              <a:rPr lang="en-IN" sz="2200" b="1" dirty="0" err="1">
                <a:solidFill>
                  <a:srgbClr val="0070C0"/>
                </a:solidFill>
              </a:rPr>
              <a:t>asp:CustomValidator</a:t>
            </a:r>
            <a:r>
              <a:rPr lang="en-IN" sz="2200" b="1" dirty="0">
                <a:solidFill>
                  <a:srgbClr val="0070C0"/>
                </a:solidFill>
              </a:rPr>
              <a:t>&gt;</a:t>
            </a:r>
          </a:p>
        </p:txBody>
      </p:sp>
    </p:spTree>
    <p:extLst>
      <p:ext uri="{BB962C8B-B14F-4D97-AF65-F5344CB8AC3E}">
        <p14:creationId xmlns:p14="http://schemas.microsoft.com/office/powerpoint/2010/main" val="2969114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915400" cy="3816429"/>
          </a:xfrm>
          <a:prstGeom prst="rect">
            <a:avLst/>
          </a:prstGeom>
          <a:noFill/>
        </p:spPr>
        <p:txBody>
          <a:bodyPr wrap="square">
            <a:spAutoFit/>
          </a:bodyPr>
          <a:lstStyle/>
          <a:p>
            <a:pPr algn="just"/>
            <a:r>
              <a:rPr lang="en-US" sz="2200" b="1" dirty="0">
                <a:solidFill>
                  <a:srgbClr val="00B050"/>
                </a:solidFill>
              </a:rPr>
              <a:t>6. </a:t>
            </a:r>
            <a:r>
              <a:rPr lang="en-US" sz="2200" b="1" dirty="0" err="1">
                <a:solidFill>
                  <a:srgbClr val="00B050"/>
                </a:solidFill>
              </a:rPr>
              <a:t>ValidationSummary</a:t>
            </a:r>
            <a:endParaRPr lang="en-US" sz="2200" b="1" dirty="0">
              <a:solidFill>
                <a:srgbClr val="00B050"/>
              </a:solidFill>
            </a:endParaRPr>
          </a:p>
          <a:p>
            <a:pPr algn="just"/>
            <a:endParaRPr lang="en-US" sz="2200" b="1" dirty="0">
              <a:solidFill>
                <a:srgbClr val="00B050"/>
              </a:solidFill>
            </a:endParaRPr>
          </a:p>
          <a:p>
            <a:pPr algn="just"/>
            <a:r>
              <a:rPr lang="en-US" sz="2200" dirty="0">
                <a:solidFill>
                  <a:schemeClr val="tx1"/>
                </a:solidFill>
              </a:rPr>
              <a:t>The </a:t>
            </a:r>
            <a:r>
              <a:rPr lang="en-US" sz="2200" dirty="0" err="1">
                <a:solidFill>
                  <a:schemeClr val="tx1"/>
                </a:solidFill>
              </a:rPr>
              <a:t>ValidationSummary</a:t>
            </a:r>
            <a:r>
              <a:rPr lang="en-US" sz="2200" dirty="0">
                <a:solidFill>
                  <a:schemeClr val="tx1"/>
                </a:solidFill>
              </a:rPr>
              <a:t> control doesn’t perform any validation. Instead, it shows a summary of errors raised by each control on the page.</a:t>
            </a:r>
          </a:p>
          <a:p>
            <a:pPr algn="just"/>
            <a:endParaRPr lang="en-US" sz="2200" b="1" dirty="0">
              <a:solidFill>
                <a:srgbClr val="00B050"/>
              </a:solidFill>
            </a:endParaRPr>
          </a:p>
          <a:p>
            <a:pPr algn="just"/>
            <a:r>
              <a:rPr lang="en-US" sz="2200" b="1" dirty="0">
                <a:solidFill>
                  <a:srgbClr val="00B050"/>
                </a:solidFill>
              </a:rPr>
              <a:t>Syntax</a:t>
            </a:r>
          </a:p>
          <a:p>
            <a:pPr algn="just"/>
            <a:endParaRPr lang="en-US" sz="2200" b="1" dirty="0">
              <a:solidFill>
                <a:srgbClr val="00B050"/>
              </a:solidFill>
            </a:endParaRPr>
          </a:p>
          <a:p>
            <a:pPr algn="just"/>
            <a:r>
              <a:rPr lang="en-US" sz="2200" b="1" dirty="0">
                <a:solidFill>
                  <a:srgbClr val="0070C0"/>
                </a:solidFill>
              </a:rPr>
              <a:t>&lt;</a:t>
            </a:r>
            <a:r>
              <a:rPr lang="en-US" sz="2200" b="1" dirty="0" err="1">
                <a:solidFill>
                  <a:srgbClr val="0070C0"/>
                </a:solidFill>
              </a:rPr>
              <a:t>asp:ValidationSummary</a:t>
            </a:r>
            <a:r>
              <a:rPr lang="en-US" sz="2200" b="1" dirty="0">
                <a:solidFill>
                  <a:srgbClr val="0070C0"/>
                </a:solidFill>
              </a:rPr>
              <a:t> ID="</a:t>
            </a:r>
            <a:r>
              <a:rPr lang="en-US" sz="2200" b="1" dirty="0" err="1">
                <a:solidFill>
                  <a:srgbClr val="0070C0"/>
                </a:solidFill>
              </a:rPr>
              <a:t>ValidationSummaryControl</a:t>
            </a:r>
            <a:r>
              <a:rPr lang="en-US" sz="2200" b="1" dirty="0">
                <a:solidFill>
                  <a:srgbClr val="0070C0"/>
                </a:solidFill>
              </a:rPr>
              <a:t>"</a:t>
            </a:r>
          </a:p>
          <a:p>
            <a:pPr algn="just"/>
            <a:r>
              <a:rPr lang="en-US" sz="2200" b="1" dirty="0" err="1">
                <a:solidFill>
                  <a:srgbClr val="0070C0"/>
                </a:solidFill>
              </a:rPr>
              <a:t>runat</a:t>
            </a:r>
            <a:r>
              <a:rPr lang="en-US" sz="2200" b="1" dirty="0">
                <a:solidFill>
                  <a:srgbClr val="0070C0"/>
                </a:solidFill>
              </a:rPr>
              <a:t>="server" </a:t>
            </a:r>
            <a:r>
              <a:rPr lang="en-US" sz="2200" b="1" dirty="0" err="1">
                <a:solidFill>
                  <a:srgbClr val="FF3300"/>
                </a:solidFill>
              </a:rPr>
              <a:t>DisplayMode</a:t>
            </a:r>
            <a:r>
              <a:rPr lang="en-US" sz="2200" b="1" dirty="0">
                <a:solidFill>
                  <a:srgbClr val="FF3300"/>
                </a:solidFill>
              </a:rPr>
              <a:t>=”</a:t>
            </a:r>
            <a:r>
              <a:rPr lang="en-US" sz="2200" b="1" dirty="0" err="1">
                <a:solidFill>
                  <a:srgbClr val="FF3300"/>
                </a:solidFill>
              </a:rPr>
              <a:t>BulletList</a:t>
            </a:r>
            <a:r>
              <a:rPr lang="en-US" sz="2200" b="1" dirty="0">
                <a:solidFill>
                  <a:srgbClr val="FF3300"/>
                </a:solidFill>
              </a:rPr>
              <a:t>” </a:t>
            </a:r>
            <a:r>
              <a:rPr lang="en-US" sz="2200" b="1" dirty="0" err="1">
                <a:solidFill>
                  <a:srgbClr val="FF3300"/>
                </a:solidFill>
              </a:rPr>
              <a:t>ShowSummary</a:t>
            </a:r>
            <a:r>
              <a:rPr lang="en-US" sz="2200" b="1" dirty="0">
                <a:solidFill>
                  <a:srgbClr val="FF3300"/>
                </a:solidFill>
              </a:rPr>
              <a:t>=”true”</a:t>
            </a:r>
          </a:p>
          <a:p>
            <a:pPr algn="just"/>
            <a:r>
              <a:rPr lang="en-US" sz="2200" b="1" dirty="0" err="1">
                <a:solidFill>
                  <a:srgbClr val="FF3300"/>
                </a:solidFill>
              </a:rPr>
              <a:t>HeaderText</a:t>
            </a:r>
            <a:r>
              <a:rPr lang="en-US" sz="2200" b="1" dirty="0">
                <a:solidFill>
                  <a:srgbClr val="FF3300"/>
                </a:solidFill>
              </a:rPr>
              <a:t>=”List of Errors” /&gt;</a:t>
            </a:r>
            <a:endParaRPr lang="en-IN" sz="2200" b="1" dirty="0">
              <a:solidFill>
                <a:srgbClr val="FF3300"/>
              </a:solidFill>
            </a:endParaRPr>
          </a:p>
        </p:txBody>
      </p:sp>
      <p:sp>
        <p:nvSpPr>
          <p:cNvPr id="3" name="TextBox 2">
            <a:extLst>
              <a:ext uri="{FF2B5EF4-FFF2-40B4-BE49-F238E27FC236}">
                <a16:creationId xmlns:a16="http://schemas.microsoft.com/office/drawing/2014/main" id="{1AA019DA-0DAD-B102-756F-9BFE2556CADD}"/>
              </a:ext>
            </a:extLst>
          </p:cNvPr>
          <p:cNvSpPr txBox="1"/>
          <p:nvPr/>
        </p:nvSpPr>
        <p:spPr>
          <a:xfrm>
            <a:off x="228600" y="5181600"/>
            <a:ext cx="8686800" cy="307777"/>
          </a:xfrm>
          <a:prstGeom prst="rect">
            <a:avLst/>
          </a:prstGeom>
          <a:noFill/>
        </p:spPr>
        <p:txBody>
          <a:bodyPr wrap="square">
            <a:spAutoFit/>
          </a:bodyPr>
          <a:lstStyle/>
          <a:p>
            <a:r>
              <a:rPr lang="en-IN" dirty="0"/>
              <a:t>Reference -&gt; https://rlogicaltech.medium.com/what-are-asp-net-validators-7990b53aaead</a:t>
            </a:r>
          </a:p>
        </p:txBody>
      </p:sp>
    </p:spTree>
    <p:extLst>
      <p:ext uri="{BB962C8B-B14F-4D97-AF65-F5344CB8AC3E}">
        <p14:creationId xmlns:p14="http://schemas.microsoft.com/office/powerpoint/2010/main" val="60111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4A4882-CD75-7D48-2FB6-4E2FEE5EC658}"/>
              </a:ext>
            </a:extLst>
          </p:cNvPr>
          <p:cNvSpPr txBox="1"/>
          <p:nvPr/>
        </p:nvSpPr>
        <p:spPr>
          <a:xfrm>
            <a:off x="152400" y="152400"/>
            <a:ext cx="8686800" cy="6740307"/>
          </a:xfrm>
          <a:prstGeom prst="rect">
            <a:avLst/>
          </a:prstGeom>
          <a:noFill/>
        </p:spPr>
        <p:txBody>
          <a:bodyPr wrap="square">
            <a:spAutoFit/>
          </a:bodyPr>
          <a:lstStyle/>
          <a:p>
            <a:r>
              <a:rPr lang="en-IN" sz="1200" dirty="0">
                <a:solidFill>
                  <a:srgbClr val="000000"/>
                </a:solidFill>
                <a:highlight>
                  <a:srgbClr val="FFFF00"/>
                </a:highlight>
                <a:latin typeface="Cascadia Mono" panose="020B0609020000020004" pitchFamily="49" charset="0"/>
              </a:rPr>
              <a:t>&lt;%</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r>
              <a:rPr lang="en-IN" sz="1200" dirty="0">
                <a:solidFill>
                  <a:srgbClr val="800000"/>
                </a:solidFill>
                <a:highlight>
                  <a:srgbClr val="FFFF00"/>
                </a:highlight>
                <a:latin typeface="Cascadia Mono" panose="020B0609020000020004" pitchFamily="49" charset="0"/>
              </a:rPr>
              <a:t>Page</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Language</a:t>
            </a:r>
            <a:r>
              <a:rPr lang="en-IN" sz="1200" dirty="0">
                <a:solidFill>
                  <a:srgbClr val="0000FF"/>
                </a:solidFill>
                <a:highlight>
                  <a:srgbClr val="FFFF00"/>
                </a:highlight>
                <a:latin typeface="Cascadia Mono" panose="020B0609020000020004" pitchFamily="49" charset="0"/>
              </a:rPr>
              <a:t>="C#"</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AutoEventWireup</a:t>
            </a:r>
            <a:r>
              <a:rPr lang="en-IN" sz="1200" dirty="0">
                <a:solidFill>
                  <a:srgbClr val="0000FF"/>
                </a:solidFill>
                <a:highlight>
                  <a:srgbClr val="FFFF00"/>
                </a:highlight>
                <a:latin typeface="Cascadia Mono" panose="020B0609020000020004" pitchFamily="49" charset="0"/>
              </a:rPr>
              <a:t>="true"</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CodeBehind</a:t>
            </a:r>
            <a:r>
              <a:rPr lang="en-IN" sz="1200" dirty="0">
                <a:solidFill>
                  <a:srgbClr val="0000FF"/>
                </a:solidFill>
                <a:highlight>
                  <a:srgbClr val="FFFF00"/>
                </a:highlight>
                <a:latin typeface="Cascadia Mono" panose="020B0609020000020004" pitchFamily="49" charset="0"/>
              </a:rPr>
              <a:t>="</a:t>
            </a:r>
            <a:r>
              <a:rPr lang="en-IN" sz="1200" dirty="0" err="1">
                <a:solidFill>
                  <a:srgbClr val="0000FF"/>
                </a:solidFill>
                <a:highlight>
                  <a:srgbClr val="FFFF00"/>
                </a:highlight>
                <a:latin typeface="Cascadia Mono" panose="020B0609020000020004" pitchFamily="49" charset="0"/>
              </a:rPr>
              <a:t>Validators.aspx.cs</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Inherits</a:t>
            </a:r>
            <a:r>
              <a:rPr lang="en-IN" sz="1200" dirty="0">
                <a:solidFill>
                  <a:srgbClr val="0000FF"/>
                </a:solidFill>
                <a:highlight>
                  <a:srgbClr val="FFFF00"/>
                </a:highlight>
                <a:latin typeface="Cascadia Mono" panose="020B0609020000020004" pitchFamily="49" charset="0"/>
              </a:rPr>
              <a:t>="WebApplication1.WebForm2"</a:t>
            </a:r>
            <a:r>
              <a:rPr lang="en-IN" sz="1200" dirty="0">
                <a:solidFill>
                  <a:srgbClr val="000000"/>
                </a:solidFill>
                <a:highlight>
                  <a:srgbClr val="FFFF00"/>
                </a:highlight>
                <a:latin typeface="Cascadia Mono" panose="020B0609020000020004" pitchFamily="49" charset="0"/>
              </a:rPr>
              <a:t> %&gt;</a:t>
            </a: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DOCTYPE</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html</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html</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xmlns</a:t>
            </a:r>
            <a:r>
              <a:rPr lang="en-IN" sz="1200" dirty="0">
                <a:solidFill>
                  <a:srgbClr val="0000FF"/>
                </a:solidFill>
                <a:highlight>
                  <a:srgbClr val="FFFF00"/>
                </a:highlight>
                <a:latin typeface="Cascadia Mono" panose="020B0609020000020004" pitchFamily="49" charset="0"/>
              </a:rPr>
              <a:t>="http://www.w3.org/1999/xhtml"&gt;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head</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title</a:t>
            </a:r>
            <a:r>
              <a:rPr lang="en-IN" sz="1200" dirty="0">
                <a:solidFill>
                  <a:srgbClr val="0000FF"/>
                </a:solidFill>
                <a:highlight>
                  <a:srgbClr val="FFFF00"/>
                </a:highlight>
                <a:latin typeface="Cascadia Mono" panose="020B0609020000020004" pitchFamily="49" charset="0"/>
              </a:rPr>
              <a:t>&gt;&lt;/</a:t>
            </a:r>
            <a:r>
              <a:rPr lang="en-IN" sz="1200" dirty="0">
                <a:solidFill>
                  <a:srgbClr val="800000"/>
                </a:solidFill>
                <a:highlight>
                  <a:srgbClr val="FFFF00"/>
                </a:highlight>
                <a:latin typeface="Cascadia Mono" panose="020B0609020000020004" pitchFamily="49" charset="0"/>
              </a:rPr>
              <a:t>title</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head</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body</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form</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id</a:t>
            </a:r>
            <a:r>
              <a:rPr lang="en-IN" sz="1200" dirty="0">
                <a:solidFill>
                  <a:srgbClr val="0000FF"/>
                </a:solidFill>
                <a:highlight>
                  <a:srgbClr val="FFFF00"/>
                </a:highlight>
                <a:latin typeface="Cascadia Mono" panose="020B0609020000020004" pitchFamily="49" charset="0"/>
              </a:rPr>
              <a:t>="form1"</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table</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style</a:t>
            </a:r>
            <a:r>
              <a:rPr lang="en-IN" sz="1200" dirty="0">
                <a:solidFill>
                  <a:srgbClr val="0000FF"/>
                </a:solidFill>
                <a:highlight>
                  <a:srgbClr val="FFFF00"/>
                </a:highlight>
                <a:latin typeface="Cascadia Mono" panose="020B0609020000020004" pitchFamily="49" charset="0"/>
              </a:rPr>
              <a:t>="</a:t>
            </a:r>
            <a:r>
              <a:rPr lang="en-IN" sz="1200" dirty="0">
                <a:solidFill>
                  <a:srgbClr val="FF0000"/>
                </a:solidFill>
                <a:highlight>
                  <a:srgbClr val="FFFF00"/>
                </a:highlight>
                <a:latin typeface="Cascadia Mono" panose="020B0609020000020004" pitchFamily="49" charset="0"/>
              </a:rPr>
              <a:t>width</a:t>
            </a:r>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66%</a:t>
            </a:r>
            <a:r>
              <a:rPr lang="en-IN" sz="1200" dirty="0">
                <a:solidFill>
                  <a:srgbClr val="000000"/>
                </a:solidFill>
                <a:highlight>
                  <a:srgbClr val="FFFF00"/>
                </a:highlight>
                <a:latin typeface="Cascadia Mono" panose="020B0609020000020004" pitchFamily="49" charset="0"/>
              </a:rPr>
              <a:t>;</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tr</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US" sz="1200" dirty="0">
                <a:solidFill>
                  <a:srgbClr val="000000"/>
                </a:solidFill>
                <a:highlight>
                  <a:srgbClr val="FFFF00"/>
                </a:highlight>
                <a:latin typeface="Cascadia Mono" panose="020B0609020000020004" pitchFamily="49" charset="0"/>
              </a:rPr>
              <a:t>         </a:t>
            </a:r>
            <a:r>
              <a:rPr lang="en-US" sz="1200" dirty="0">
                <a:solidFill>
                  <a:srgbClr val="0000FF"/>
                </a:solidFill>
                <a:highlight>
                  <a:srgbClr val="FFFF00"/>
                </a:highlight>
                <a:latin typeface="Cascadia Mono" panose="020B0609020000020004" pitchFamily="49" charset="0"/>
              </a:rPr>
              <a:t>&lt;</a:t>
            </a:r>
            <a:r>
              <a:rPr lang="en-US" sz="1200" dirty="0">
                <a:solidFill>
                  <a:srgbClr val="800000"/>
                </a:solidFill>
                <a:highlight>
                  <a:srgbClr val="FFFF00"/>
                </a:highlight>
                <a:latin typeface="Cascadia Mono" panose="020B0609020000020004" pitchFamily="49" charset="0"/>
              </a:rPr>
              <a:t>td</a:t>
            </a:r>
            <a:r>
              <a:rPr lang="en-US" sz="1200" dirty="0">
                <a:solidFill>
                  <a:srgbClr val="000000"/>
                </a:solidFill>
                <a:highlight>
                  <a:srgbClr val="FFFF00"/>
                </a:highlight>
                <a:latin typeface="Cascadia Mono" panose="020B0609020000020004" pitchFamily="49" charset="0"/>
              </a:rPr>
              <a:t> </a:t>
            </a:r>
            <a:r>
              <a:rPr lang="en-US" sz="1200" dirty="0">
                <a:solidFill>
                  <a:srgbClr val="FF0000"/>
                </a:solidFill>
                <a:highlight>
                  <a:srgbClr val="FFFF00"/>
                </a:highlight>
                <a:latin typeface="Cascadia Mono" panose="020B0609020000020004" pitchFamily="49" charset="0"/>
              </a:rPr>
              <a:t>class</a:t>
            </a:r>
            <a:r>
              <a:rPr lang="en-US" sz="1200" dirty="0">
                <a:solidFill>
                  <a:srgbClr val="0000FF"/>
                </a:solidFill>
                <a:highlight>
                  <a:srgbClr val="FFFF00"/>
                </a:highlight>
                <a:latin typeface="Cascadia Mono" panose="020B0609020000020004" pitchFamily="49" charset="0"/>
              </a:rPr>
              <a:t>="style1"</a:t>
            </a:r>
            <a:r>
              <a:rPr lang="en-US" sz="1200" dirty="0">
                <a:solidFill>
                  <a:srgbClr val="000000"/>
                </a:solidFill>
                <a:highlight>
                  <a:srgbClr val="FFFF00"/>
                </a:highlight>
                <a:latin typeface="Cascadia Mono" panose="020B0609020000020004" pitchFamily="49" charset="0"/>
              </a:rPr>
              <a:t> </a:t>
            </a:r>
            <a:r>
              <a:rPr lang="en-US" sz="1200" dirty="0" err="1">
                <a:solidFill>
                  <a:srgbClr val="FF0000"/>
                </a:solidFill>
                <a:highlight>
                  <a:srgbClr val="FFFF00"/>
                </a:highlight>
                <a:latin typeface="Cascadia Mono" panose="020B0609020000020004" pitchFamily="49" charset="0"/>
              </a:rPr>
              <a:t>colspan</a:t>
            </a:r>
            <a:r>
              <a:rPr lang="en-US" sz="1200" dirty="0">
                <a:solidFill>
                  <a:srgbClr val="0000FF"/>
                </a:solidFill>
                <a:highlight>
                  <a:srgbClr val="FFFF00"/>
                </a:highlight>
                <a:latin typeface="Cascadia Mono" panose="020B0609020000020004" pitchFamily="49" charset="0"/>
              </a:rPr>
              <a:t>="3"</a:t>
            </a:r>
            <a:r>
              <a:rPr lang="en-US" sz="1200" dirty="0">
                <a:solidFill>
                  <a:srgbClr val="000000"/>
                </a:solidFill>
                <a:highlight>
                  <a:srgbClr val="FFFF00"/>
                </a:highlight>
                <a:latin typeface="Cascadia Mono" panose="020B0609020000020004" pitchFamily="49" charset="0"/>
              </a:rPr>
              <a:t> </a:t>
            </a:r>
            <a:r>
              <a:rPr lang="en-US" sz="1200" dirty="0">
                <a:solidFill>
                  <a:srgbClr val="FF0000"/>
                </a:solidFill>
                <a:highlight>
                  <a:srgbClr val="FFFF00"/>
                </a:highlight>
                <a:latin typeface="Cascadia Mono" panose="020B0609020000020004" pitchFamily="49" charset="0"/>
              </a:rPr>
              <a:t>align</a:t>
            </a:r>
            <a:r>
              <a:rPr lang="en-US" sz="1200" dirty="0">
                <a:solidFill>
                  <a:srgbClr val="0000FF"/>
                </a:solidFill>
                <a:highlight>
                  <a:srgbClr val="FFFF00"/>
                </a:highlight>
                <a:latin typeface="Cascadia Mono" panose="020B0609020000020004" pitchFamily="49" charset="0"/>
              </a:rPr>
              <a:t>="center"&gt;</a:t>
            </a:r>
            <a:endParaRPr lang="en-US"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Label</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ID</a:t>
            </a:r>
            <a:r>
              <a:rPr lang="en-IN" sz="1200" dirty="0">
                <a:solidFill>
                  <a:srgbClr val="0000FF"/>
                </a:solidFill>
                <a:highlight>
                  <a:srgbClr val="FFFF00"/>
                </a:highlight>
                <a:latin typeface="Cascadia Mono" panose="020B0609020000020004" pitchFamily="49" charset="0"/>
              </a:rPr>
              <a:t>="</a:t>
            </a:r>
            <a:r>
              <a:rPr lang="en-IN" sz="1200" dirty="0" err="1">
                <a:solidFill>
                  <a:srgbClr val="0000FF"/>
                </a:solidFill>
                <a:highlight>
                  <a:srgbClr val="FFFF00"/>
                </a:highlight>
                <a:latin typeface="Cascadia Mono" panose="020B0609020000020004" pitchFamily="49" charset="0"/>
              </a:rPr>
              <a:t>lblmsg</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p>
          <a:p>
            <a:r>
              <a:rPr lang="en-US" sz="1200" dirty="0">
                <a:solidFill>
                  <a:srgbClr val="000000"/>
                </a:solidFill>
                <a:highlight>
                  <a:srgbClr val="FFFF00"/>
                </a:highlight>
                <a:latin typeface="Cascadia Mono" panose="020B0609020000020004" pitchFamily="49" charset="0"/>
              </a:rPr>
              <a:t>            </a:t>
            </a:r>
            <a:r>
              <a:rPr lang="en-US" sz="1200" dirty="0">
                <a:solidFill>
                  <a:srgbClr val="FF0000"/>
                </a:solidFill>
                <a:highlight>
                  <a:srgbClr val="FFFF00"/>
                </a:highlight>
                <a:latin typeface="Cascadia Mono" panose="020B0609020000020004" pitchFamily="49" charset="0"/>
              </a:rPr>
              <a:t>Text</a:t>
            </a:r>
            <a:r>
              <a:rPr lang="en-US" sz="1200" dirty="0">
                <a:solidFill>
                  <a:srgbClr val="0000FF"/>
                </a:solidFill>
                <a:highlight>
                  <a:srgbClr val="FFFF00"/>
                </a:highlight>
                <a:latin typeface="Cascadia Mono" panose="020B0609020000020004" pitchFamily="49" charset="0"/>
              </a:rPr>
              <a:t>="President Election Form : Choose your president"</a:t>
            </a:r>
            <a:r>
              <a:rPr lang="en-US" sz="1200" dirty="0">
                <a:solidFill>
                  <a:srgbClr val="000000"/>
                </a:solidFill>
                <a:highlight>
                  <a:srgbClr val="FFFF00"/>
                </a:highlight>
                <a:latin typeface="Cascadia Mono" panose="020B0609020000020004" pitchFamily="49" charset="0"/>
              </a:rPr>
              <a:t> </a:t>
            </a:r>
          </a:p>
          <a:p>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a:t>
            </a:r>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tr</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tr</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class</a:t>
            </a:r>
            <a:r>
              <a:rPr lang="en-IN" sz="1200" dirty="0">
                <a:solidFill>
                  <a:srgbClr val="0000FF"/>
                </a:solidFill>
                <a:highlight>
                  <a:srgbClr val="FFFF00"/>
                </a:highlight>
                <a:latin typeface="Cascadia Mono" panose="020B0609020000020004" pitchFamily="49" charset="0"/>
              </a:rPr>
              <a:t>="style3"&gt;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Candidate:</a:t>
            </a: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class</a:t>
            </a:r>
            <a:r>
              <a:rPr lang="en-IN" sz="1200" dirty="0">
                <a:solidFill>
                  <a:srgbClr val="0000FF"/>
                </a:solidFill>
                <a:highlight>
                  <a:srgbClr val="FFFF00"/>
                </a:highlight>
                <a:latin typeface="Cascadia Mono" panose="020B0609020000020004" pitchFamily="49" charset="0"/>
              </a:rPr>
              <a:t>="style2"&gt;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DropDownList</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ID</a:t>
            </a:r>
            <a:r>
              <a:rPr lang="en-IN" sz="1200" dirty="0">
                <a:solidFill>
                  <a:srgbClr val="0000FF"/>
                </a:solidFill>
                <a:highlight>
                  <a:srgbClr val="FFFF00"/>
                </a:highlight>
                <a:latin typeface="Cascadia Mono" panose="020B0609020000020004" pitchFamily="49" charset="0"/>
              </a:rPr>
              <a:t>="</a:t>
            </a:r>
            <a:r>
              <a:rPr lang="en-IN" sz="1200" dirty="0" err="1">
                <a:solidFill>
                  <a:srgbClr val="0000FF"/>
                </a:solidFill>
                <a:highlight>
                  <a:srgbClr val="FFFF00"/>
                </a:highlight>
                <a:latin typeface="Cascadia Mono" panose="020B0609020000020004" pitchFamily="49" charset="0"/>
              </a:rPr>
              <a:t>ddlcandidate</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style</a:t>
            </a:r>
            <a:r>
              <a:rPr lang="en-IN" sz="1200" dirty="0">
                <a:solidFill>
                  <a:srgbClr val="0000FF"/>
                </a:solidFill>
                <a:highlight>
                  <a:srgbClr val="FFFF00"/>
                </a:highlight>
                <a:latin typeface="Cascadia Mono" panose="020B0609020000020004" pitchFamily="49" charset="0"/>
              </a:rPr>
              <a:t>="</a:t>
            </a:r>
            <a:r>
              <a:rPr lang="en-IN" sz="1200" dirty="0">
                <a:solidFill>
                  <a:srgbClr val="FF0000"/>
                </a:solidFill>
                <a:highlight>
                  <a:srgbClr val="FFFF00"/>
                </a:highlight>
                <a:latin typeface="Cascadia Mono" panose="020B0609020000020004" pitchFamily="49" charset="0"/>
              </a:rPr>
              <a:t>width</a:t>
            </a:r>
            <a:r>
              <a:rPr lang="en-IN" sz="1200" dirty="0">
                <a:solidFill>
                  <a:srgbClr val="000000"/>
                </a:solidFill>
                <a:highlight>
                  <a:srgbClr val="FFFF00"/>
                </a:highlight>
                <a:latin typeface="Cascadia Mono" panose="020B0609020000020004" pitchFamily="49" charset="0"/>
              </a:rPr>
              <a:t>:</a:t>
            </a:r>
            <a:r>
              <a:rPr lang="en-IN" sz="1200" dirty="0">
                <a:solidFill>
                  <a:srgbClr val="0000FF"/>
                </a:solidFill>
                <a:highlight>
                  <a:srgbClr val="FFFF00"/>
                </a:highlight>
                <a:latin typeface="Cascadia Mono" panose="020B0609020000020004" pitchFamily="49" charset="0"/>
              </a:rPr>
              <a:t>239px"&gt;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ListItem</a:t>
            </a:r>
            <a:r>
              <a:rPr lang="en-IN" sz="1200" dirty="0">
                <a:solidFill>
                  <a:srgbClr val="0000FF"/>
                </a:solidFill>
                <a:highlight>
                  <a:srgbClr val="FFFF00"/>
                </a:highlight>
                <a:latin typeface="Cascadia Mono" panose="020B0609020000020004" pitchFamily="49" charset="0"/>
              </a:rPr>
              <a:t>&gt;</a:t>
            </a:r>
            <a:r>
              <a:rPr lang="en-IN" sz="1200" dirty="0">
                <a:solidFill>
                  <a:srgbClr val="000000"/>
                </a:solidFill>
                <a:highlight>
                  <a:srgbClr val="FFFF00"/>
                </a:highlight>
                <a:latin typeface="Cascadia Mono" panose="020B0609020000020004" pitchFamily="49" charset="0"/>
              </a:rPr>
              <a:t>Please choose a candidate</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ListItem</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pt-BR" sz="1200" dirty="0">
                <a:solidFill>
                  <a:srgbClr val="000000"/>
                </a:solidFill>
                <a:highlight>
                  <a:srgbClr val="FFFF00"/>
                </a:highlight>
                <a:latin typeface="Cascadia Mono" panose="020B0609020000020004" pitchFamily="49" charset="0"/>
              </a:rPr>
              <a:t>               </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r>
              <a:rPr lang="pt-BR" sz="1200" dirty="0">
                <a:solidFill>
                  <a:srgbClr val="000000"/>
                </a:solidFill>
                <a:highlight>
                  <a:srgbClr val="FFFF00"/>
                </a:highlight>
                <a:latin typeface="Cascadia Mono" panose="020B0609020000020004" pitchFamily="49" charset="0"/>
              </a:rPr>
              <a:t>M H Kabir</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endParaRPr lang="pt-BR" sz="1200" dirty="0">
              <a:solidFill>
                <a:srgbClr val="000000"/>
              </a:solidFill>
              <a:highlight>
                <a:srgbClr val="FFFF00"/>
              </a:highlight>
              <a:latin typeface="Cascadia Mono" panose="020B0609020000020004" pitchFamily="49" charset="0"/>
            </a:endParaRPr>
          </a:p>
          <a:p>
            <a:r>
              <a:rPr lang="pt-BR" sz="1200" dirty="0">
                <a:solidFill>
                  <a:srgbClr val="000000"/>
                </a:solidFill>
                <a:highlight>
                  <a:srgbClr val="FFFF00"/>
                </a:highlight>
                <a:latin typeface="Cascadia Mono" panose="020B0609020000020004" pitchFamily="49" charset="0"/>
              </a:rPr>
              <a:t>               </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r>
              <a:rPr lang="pt-BR" sz="1200" dirty="0">
                <a:solidFill>
                  <a:srgbClr val="000000"/>
                </a:solidFill>
                <a:highlight>
                  <a:srgbClr val="FFFF00"/>
                </a:highlight>
                <a:latin typeface="Cascadia Mono" panose="020B0609020000020004" pitchFamily="49" charset="0"/>
              </a:rPr>
              <a:t>Steve Taylor</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endParaRPr lang="pt-BR" sz="1200" dirty="0">
              <a:solidFill>
                <a:srgbClr val="000000"/>
              </a:solidFill>
              <a:highlight>
                <a:srgbClr val="FFFF00"/>
              </a:highlight>
              <a:latin typeface="Cascadia Mono" panose="020B0609020000020004" pitchFamily="49" charset="0"/>
            </a:endParaRPr>
          </a:p>
          <a:p>
            <a:r>
              <a:rPr lang="pt-BR" sz="1200" dirty="0">
                <a:solidFill>
                  <a:srgbClr val="000000"/>
                </a:solidFill>
                <a:highlight>
                  <a:srgbClr val="FFFF00"/>
                </a:highlight>
                <a:latin typeface="Cascadia Mono" panose="020B0609020000020004" pitchFamily="49" charset="0"/>
              </a:rPr>
              <a:t>               </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r>
              <a:rPr lang="pt-BR" sz="1200" dirty="0">
                <a:solidFill>
                  <a:srgbClr val="000000"/>
                </a:solidFill>
                <a:highlight>
                  <a:srgbClr val="FFFF00"/>
                </a:highlight>
                <a:latin typeface="Cascadia Mono" panose="020B0609020000020004" pitchFamily="49" charset="0"/>
              </a:rPr>
              <a:t>John Abraham</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endParaRPr lang="pt-BR" sz="1200" dirty="0">
              <a:solidFill>
                <a:srgbClr val="000000"/>
              </a:solidFill>
              <a:highlight>
                <a:srgbClr val="FFFF00"/>
              </a:highlight>
              <a:latin typeface="Cascadia Mono" panose="020B0609020000020004" pitchFamily="49" charset="0"/>
            </a:endParaRPr>
          </a:p>
          <a:p>
            <a:r>
              <a:rPr lang="en-US" sz="1200" dirty="0">
                <a:solidFill>
                  <a:srgbClr val="000000"/>
                </a:solidFill>
                <a:highlight>
                  <a:srgbClr val="FFFF00"/>
                </a:highlight>
                <a:latin typeface="Cascadia Mono" panose="020B0609020000020004" pitchFamily="49" charset="0"/>
              </a:rPr>
              <a:t>               </a:t>
            </a:r>
            <a:r>
              <a:rPr lang="en-US" sz="1200" dirty="0">
                <a:solidFill>
                  <a:srgbClr val="0000FF"/>
                </a:solidFill>
                <a:highlight>
                  <a:srgbClr val="FFFF00"/>
                </a:highlight>
                <a:latin typeface="Cascadia Mono" panose="020B0609020000020004" pitchFamily="49" charset="0"/>
              </a:rPr>
              <a:t>&lt;</a:t>
            </a:r>
            <a:r>
              <a:rPr lang="en-US" sz="1200" dirty="0" err="1">
                <a:solidFill>
                  <a:srgbClr val="800000"/>
                </a:solidFill>
                <a:highlight>
                  <a:srgbClr val="FFFF00"/>
                </a:highlight>
                <a:latin typeface="Cascadia Mono" panose="020B0609020000020004" pitchFamily="49" charset="0"/>
              </a:rPr>
              <a:t>asp</a:t>
            </a:r>
            <a:r>
              <a:rPr lang="en-US" sz="1200" dirty="0" err="1">
                <a:solidFill>
                  <a:srgbClr val="0000FF"/>
                </a:solidFill>
                <a:highlight>
                  <a:srgbClr val="FFFF00"/>
                </a:highlight>
                <a:latin typeface="Cascadia Mono" panose="020B0609020000020004" pitchFamily="49" charset="0"/>
              </a:rPr>
              <a:t>:</a:t>
            </a:r>
            <a:r>
              <a:rPr lang="en-US" sz="1200" dirty="0" err="1">
                <a:solidFill>
                  <a:srgbClr val="800000"/>
                </a:solidFill>
                <a:highlight>
                  <a:srgbClr val="FFFF00"/>
                </a:highlight>
                <a:latin typeface="Cascadia Mono" panose="020B0609020000020004" pitchFamily="49" charset="0"/>
              </a:rPr>
              <a:t>ListItem</a:t>
            </a:r>
            <a:r>
              <a:rPr lang="en-US" sz="1200" dirty="0">
                <a:solidFill>
                  <a:srgbClr val="0000FF"/>
                </a:solidFill>
                <a:highlight>
                  <a:srgbClr val="FFFF00"/>
                </a:highlight>
                <a:latin typeface="Cascadia Mono" panose="020B0609020000020004" pitchFamily="49" charset="0"/>
              </a:rPr>
              <a:t>&gt;</a:t>
            </a:r>
            <a:r>
              <a:rPr lang="en-US" sz="1200" dirty="0">
                <a:solidFill>
                  <a:srgbClr val="000000"/>
                </a:solidFill>
                <a:highlight>
                  <a:srgbClr val="FFFF00"/>
                </a:highlight>
                <a:latin typeface="Cascadia Mono" panose="020B0609020000020004" pitchFamily="49" charset="0"/>
              </a:rPr>
              <a:t>Venus Williams</a:t>
            </a:r>
            <a:r>
              <a:rPr lang="en-US" sz="1200" dirty="0">
                <a:solidFill>
                  <a:srgbClr val="0000FF"/>
                </a:solidFill>
                <a:highlight>
                  <a:srgbClr val="FFFF00"/>
                </a:highlight>
                <a:latin typeface="Cascadia Mono" panose="020B0609020000020004" pitchFamily="49" charset="0"/>
              </a:rPr>
              <a:t>&lt;/</a:t>
            </a:r>
            <a:r>
              <a:rPr lang="en-US" sz="1200" dirty="0" err="1">
                <a:solidFill>
                  <a:srgbClr val="800000"/>
                </a:solidFill>
                <a:highlight>
                  <a:srgbClr val="FFFF00"/>
                </a:highlight>
                <a:latin typeface="Cascadia Mono" panose="020B0609020000020004" pitchFamily="49" charset="0"/>
              </a:rPr>
              <a:t>asp</a:t>
            </a:r>
            <a:r>
              <a:rPr lang="en-US" sz="1200" dirty="0" err="1">
                <a:solidFill>
                  <a:srgbClr val="0000FF"/>
                </a:solidFill>
                <a:highlight>
                  <a:srgbClr val="FFFF00"/>
                </a:highlight>
                <a:latin typeface="Cascadia Mono" panose="020B0609020000020004" pitchFamily="49" charset="0"/>
              </a:rPr>
              <a:t>:</a:t>
            </a:r>
            <a:r>
              <a:rPr lang="en-US" sz="1200" dirty="0" err="1">
                <a:solidFill>
                  <a:srgbClr val="800000"/>
                </a:solidFill>
                <a:highlight>
                  <a:srgbClr val="FFFF00"/>
                </a:highlight>
                <a:latin typeface="Cascadia Mono" panose="020B0609020000020004" pitchFamily="49" charset="0"/>
              </a:rPr>
              <a:t>ListItem</a:t>
            </a:r>
            <a:r>
              <a:rPr lang="en-US" sz="1200" dirty="0">
                <a:solidFill>
                  <a:srgbClr val="0000FF"/>
                </a:solidFill>
                <a:highlight>
                  <a:srgbClr val="FFFF00"/>
                </a:highlight>
                <a:latin typeface="Cascadia Mono" panose="020B0609020000020004" pitchFamily="49" charset="0"/>
              </a:rPr>
              <a:t>&gt;</a:t>
            </a:r>
            <a:endParaRPr lang="en-US"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DropDownList</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FF"/>
                </a:solidFill>
                <a:highlight>
                  <a:srgbClr val="FFFF00"/>
                </a:highlight>
                <a:latin typeface="Cascadia Mono" panose="020B0609020000020004" pitchFamily="49" charset="0"/>
              </a:rPr>
              <a:t>&gt;</a:t>
            </a:r>
            <a:endParaRPr lang="en-IN" sz="1200" dirty="0"/>
          </a:p>
        </p:txBody>
      </p:sp>
    </p:spTree>
    <p:extLst>
      <p:ext uri="{BB962C8B-B14F-4D97-AF65-F5344CB8AC3E}">
        <p14:creationId xmlns:p14="http://schemas.microsoft.com/office/powerpoint/2010/main" val="18891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8929C4-B324-A689-6ABB-D281B33060F2}"/>
              </a:ext>
            </a:extLst>
          </p:cNvPr>
          <p:cNvSpPr txBox="1"/>
          <p:nvPr/>
        </p:nvSpPr>
        <p:spPr>
          <a:xfrm>
            <a:off x="647700" y="797510"/>
            <a:ext cx="7848600" cy="5262979"/>
          </a:xfrm>
          <a:prstGeom prst="rect">
            <a:avLst/>
          </a:prstGeom>
          <a:noFill/>
        </p:spPr>
        <p:txBody>
          <a:bodyPr wrap="square">
            <a:spAutoFit/>
          </a:bodyPr>
          <a:lstStyle/>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rfvcandidate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ddlcandidate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InitialValue</a:t>
            </a:r>
            <a:r>
              <a:rPr lang="en-US" sz="1400" dirty="0">
                <a:solidFill>
                  <a:srgbClr val="0000FF"/>
                </a:solidFill>
                <a:latin typeface="Cascadia Mono" panose="020B0609020000020004" pitchFamily="49" charset="0"/>
              </a:rPr>
              <a:t>="Please choose a candidate"</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="Please choose a candidate"</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ForeColor</a:t>
            </a:r>
            <a:r>
              <a:rPr lang="en-IN" sz="1400" dirty="0">
                <a:solidFill>
                  <a:srgbClr val="0000FF"/>
                </a:solidFill>
                <a:latin typeface="Cascadia Mono" panose="020B0609020000020004" pitchFamily="49" charset="0"/>
              </a:rPr>
              <a:t>="Red"&gt;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="style3"&gt;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House:</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="style2"&gt;</a:t>
            </a:r>
            <a:endParaRPr lang="en-IN"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RadioButtonList</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rblhouse</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RepeatLayout</a:t>
            </a:r>
            <a:r>
              <a:rPr lang="en-US" sz="1400" dirty="0">
                <a:solidFill>
                  <a:srgbClr val="0000FF"/>
                </a:solidFill>
                <a:latin typeface="Cascadia Mono" panose="020B0609020000020004" pitchFamily="49" charset="0"/>
              </a:rPr>
              <a:t>="Flow"&gt;</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Red</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Blue</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ListItem</a:t>
            </a:r>
            <a:r>
              <a:rPr lang="en-US" sz="1400" dirty="0">
                <a:solidFill>
                  <a:srgbClr val="0000FF"/>
                </a:solidFill>
                <a:latin typeface="Cascadia Mono" panose="020B0609020000020004" pitchFamily="49" charset="0"/>
              </a:rPr>
              <a:t>&gt;</a:t>
            </a:r>
            <a:r>
              <a:rPr lang="en-US" sz="1400" dirty="0">
                <a:solidFill>
                  <a:srgbClr val="000000"/>
                </a:solidFill>
                <a:latin typeface="Cascadia Mono" panose="020B0609020000020004" pitchFamily="49" charset="0"/>
              </a:rPr>
              <a:t>Yellow</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ListItem</a:t>
            </a:r>
            <a:r>
              <a:rPr lang="en-US" sz="1400" dirty="0">
                <a:solidFill>
                  <a:srgbClr val="0000FF"/>
                </a:solidFill>
                <a:latin typeface="Cascadia Mono" panose="020B0609020000020004" pitchFamily="49" charset="0"/>
              </a:rPr>
              <a:t>&gt;</a:t>
            </a:r>
            <a:endParaRPr lang="en-US" sz="1400" dirty="0">
              <a:solidFill>
                <a:srgbClr val="000000"/>
              </a:solidFill>
              <a:latin typeface="Cascadia Mono" panose="020B0609020000020004" pitchFamily="49" charset="0"/>
            </a:endParaRPr>
          </a:p>
          <a:p>
            <a:r>
              <a:rPr lang="pt-BR" sz="1400" dirty="0">
                <a:solidFill>
                  <a:srgbClr val="000000"/>
                </a:solidFill>
                <a:latin typeface="Cascadia Mono" panose="020B0609020000020004" pitchFamily="49" charset="0"/>
              </a:rPr>
              <a:t>               </a:t>
            </a:r>
            <a:r>
              <a:rPr lang="pt-BR" sz="1400" dirty="0">
                <a:solidFill>
                  <a:srgbClr val="0000FF"/>
                </a:solidFill>
                <a:latin typeface="Cascadia Mono" panose="020B0609020000020004" pitchFamily="49" charset="0"/>
              </a:rPr>
              <a:t>&lt;</a:t>
            </a:r>
            <a:r>
              <a:rPr lang="pt-BR" sz="1400" dirty="0">
                <a:solidFill>
                  <a:srgbClr val="800000"/>
                </a:solidFill>
                <a:latin typeface="Cascadia Mono" panose="020B0609020000020004" pitchFamily="49" charset="0"/>
              </a:rPr>
              <a:t>asp</a:t>
            </a:r>
            <a:r>
              <a:rPr lang="pt-BR" sz="1400" dirty="0">
                <a:solidFill>
                  <a:srgbClr val="0000FF"/>
                </a:solidFill>
                <a:latin typeface="Cascadia Mono" panose="020B0609020000020004" pitchFamily="49" charset="0"/>
              </a:rPr>
              <a:t>:</a:t>
            </a:r>
            <a:r>
              <a:rPr lang="pt-BR" sz="1400" dirty="0">
                <a:solidFill>
                  <a:srgbClr val="800000"/>
                </a:solidFill>
                <a:latin typeface="Cascadia Mono" panose="020B0609020000020004" pitchFamily="49" charset="0"/>
              </a:rPr>
              <a:t>ListItem</a:t>
            </a:r>
            <a:r>
              <a:rPr lang="pt-BR" sz="1400" dirty="0">
                <a:solidFill>
                  <a:srgbClr val="0000FF"/>
                </a:solidFill>
                <a:latin typeface="Cascadia Mono" panose="020B0609020000020004" pitchFamily="49" charset="0"/>
              </a:rPr>
              <a:t>&gt;</a:t>
            </a:r>
            <a:r>
              <a:rPr lang="pt-BR" sz="1400" dirty="0">
                <a:solidFill>
                  <a:srgbClr val="000000"/>
                </a:solidFill>
                <a:latin typeface="Cascadia Mono" panose="020B0609020000020004" pitchFamily="49" charset="0"/>
              </a:rPr>
              <a:t>Green</a:t>
            </a:r>
            <a:r>
              <a:rPr lang="pt-BR" sz="1400" dirty="0">
                <a:solidFill>
                  <a:srgbClr val="0000FF"/>
                </a:solidFill>
                <a:latin typeface="Cascadia Mono" panose="020B0609020000020004" pitchFamily="49" charset="0"/>
              </a:rPr>
              <a:t>&lt;/</a:t>
            </a:r>
            <a:r>
              <a:rPr lang="pt-BR" sz="1400" dirty="0">
                <a:solidFill>
                  <a:srgbClr val="800000"/>
                </a:solidFill>
                <a:latin typeface="Cascadia Mono" panose="020B0609020000020004" pitchFamily="49" charset="0"/>
              </a:rPr>
              <a:t>asp</a:t>
            </a:r>
            <a:r>
              <a:rPr lang="pt-BR" sz="1400" dirty="0">
                <a:solidFill>
                  <a:srgbClr val="0000FF"/>
                </a:solidFill>
                <a:latin typeface="Cascadia Mono" panose="020B0609020000020004" pitchFamily="49" charset="0"/>
              </a:rPr>
              <a:t>:</a:t>
            </a:r>
            <a:r>
              <a:rPr lang="pt-BR" sz="1400" dirty="0">
                <a:solidFill>
                  <a:srgbClr val="800000"/>
                </a:solidFill>
                <a:latin typeface="Cascadia Mono" panose="020B0609020000020004" pitchFamily="49" charset="0"/>
              </a:rPr>
              <a:t>ListItem</a:t>
            </a:r>
            <a:r>
              <a:rPr lang="pt-BR" sz="1400" dirty="0">
                <a:solidFill>
                  <a:srgbClr val="0000FF"/>
                </a:solidFill>
                <a:latin typeface="Cascadia Mono" panose="020B0609020000020004" pitchFamily="49" charset="0"/>
              </a:rPr>
              <a:t>&gt;</a:t>
            </a:r>
            <a:endParaRPr lang="pt-BR"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RadioButtonList</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dirty="0"/>
          </a:p>
        </p:txBody>
      </p:sp>
    </p:spTree>
    <p:extLst>
      <p:ext uri="{BB962C8B-B14F-4D97-AF65-F5344CB8AC3E}">
        <p14:creationId xmlns:p14="http://schemas.microsoft.com/office/powerpoint/2010/main" val="2358492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D6F808-3A67-75FC-840D-1F961484B023}"/>
              </a:ext>
            </a:extLst>
          </p:cNvPr>
          <p:cNvSpPr txBox="1"/>
          <p:nvPr/>
        </p:nvSpPr>
        <p:spPr>
          <a:xfrm>
            <a:off x="228600" y="685800"/>
            <a:ext cx="8686800" cy="5693866"/>
          </a:xfrm>
          <a:prstGeom prst="rect">
            <a:avLst/>
          </a:prstGeom>
          <a:noFill/>
        </p:spPr>
        <p:txBody>
          <a:bodyPr wrap="square">
            <a:spAutoFit/>
          </a:bodyPr>
          <a:lstStyle/>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RequiredFieldValidator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rfvhouse</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ControlToValidate</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rblhouse</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="Enter your house name"</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ForeColor</a:t>
            </a:r>
            <a:r>
              <a:rPr lang="en-US" sz="1400" dirty="0">
                <a:solidFill>
                  <a:srgbClr val="0000FF"/>
                </a:solidFill>
                <a:latin typeface="Cascadia Mono" panose="020B0609020000020004" pitchFamily="49" charset="0"/>
              </a:rPr>
              <a:t>="Red"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&gt;</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br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="style3"&gt;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Class:</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="style2"&gt;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txtclass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RangeValidator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rvclass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txtclass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="Enter your class (6 - 12)"</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MaximumValue</a:t>
            </a:r>
            <a:r>
              <a:rPr lang="en-US" sz="1400" dirty="0">
                <a:solidFill>
                  <a:srgbClr val="0000FF"/>
                </a:solidFill>
                <a:latin typeface="Cascadia Mono" panose="020B0609020000020004" pitchFamily="49" charset="0"/>
              </a:rPr>
              <a:t>="12"</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MinimumValue</a:t>
            </a:r>
            <a:r>
              <a:rPr lang="en-IN" sz="1400" dirty="0">
                <a:solidFill>
                  <a:srgbClr val="0000FF"/>
                </a:solidFill>
                <a:latin typeface="Cascadia Mono" panose="020B0609020000020004" pitchFamily="49" charset="0"/>
              </a:rPr>
              <a:t>="6"</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Type</a:t>
            </a:r>
            <a:r>
              <a:rPr lang="en-IN" sz="1400" dirty="0">
                <a:solidFill>
                  <a:srgbClr val="0000FF"/>
                </a:solidFill>
                <a:latin typeface="Cascadia Mono" panose="020B0609020000020004" pitchFamily="49" charset="0"/>
              </a:rPr>
              <a:t>="Integer"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ForeColor</a:t>
            </a:r>
            <a:r>
              <a:rPr lang="en-IN" sz="1400" dirty="0">
                <a:solidFill>
                  <a:srgbClr val="0000FF"/>
                </a:solidFill>
                <a:latin typeface="Cascadia Mono" panose="020B0609020000020004" pitchFamily="49" charset="0"/>
              </a:rPr>
              <a:t>="Red"&gt;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RangeValidator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dirty="0"/>
          </a:p>
        </p:txBody>
      </p:sp>
    </p:spTree>
    <p:extLst>
      <p:ext uri="{BB962C8B-B14F-4D97-AF65-F5344CB8AC3E}">
        <p14:creationId xmlns:p14="http://schemas.microsoft.com/office/powerpoint/2010/main" val="1893034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51151B-EC65-922B-A45E-410D4DFC7B93}"/>
              </a:ext>
            </a:extLst>
          </p:cNvPr>
          <p:cNvSpPr txBox="1"/>
          <p:nvPr/>
        </p:nvSpPr>
        <p:spPr>
          <a:xfrm>
            <a:off x="20782" y="381000"/>
            <a:ext cx="9123218" cy="5816977"/>
          </a:xfrm>
          <a:prstGeom prst="rect">
            <a:avLst/>
          </a:prstGeom>
          <a:noFill/>
        </p:spPr>
        <p:txBody>
          <a:bodyPr wrap="square">
            <a:spAutoFit/>
          </a:bodyPr>
          <a:lstStyle/>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class</a:t>
            </a:r>
            <a:r>
              <a:rPr lang="en-IN" sz="1200" dirty="0">
                <a:solidFill>
                  <a:srgbClr val="0000FF"/>
                </a:solidFill>
                <a:latin typeface="Cascadia Mono" panose="020B0609020000020004" pitchFamily="49" charset="0"/>
              </a:rPr>
              <a:t>="style3"&gt;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Email:</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class</a:t>
            </a:r>
            <a:r>
              <a:rPr lang="en-IN" sz="1200" dirty="0">
                <a:solidFill>
                  <a:srgbClr val="0000FF"/>
                </a:solidFill>
                <a:latin typeface="Cascadia Mono" panose="020B0609020000020004" pitchFamily="49" charset="0"/>
              </a:rPr>
              <a:t>="style2"&gt;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TextBox</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txtemail</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style</a:t>
            </a:r>
            <a:r>
              <a:rPr lang="en-IN" sz="1200" dirty="0">
                <a:solidFill>
                  <a:srgbClr val="0000FF"/>
                </a:solidFill>
                <a:latin typeface="Cascadia Mono" panose="020B0609020000020004" pitchFamily="49" charset="0"/>
              </a:rPr>
              <a:t>="</a:t>
            </a:r>
            <a:r>
              <a:rPr lang="en-IN" sz="1200" dirty="0">
                <a:solidFill>
                  <a:srgbClr val="FF0000"/>
                </a:solidFill>
                <a:latin typeface="Cascadia Mono" panose="020B0609020000020004" pitchFamily="49" charset="0"/>
              </a:rPr>
              <a:t>width</a:t>
            </a:r>
            <a:r>
              <a:rPr lang="en-IN" sz="1200" dirty="0">
                <a:solidFill>
                  <a:srgbClr val="000000"/>
                </a:solidFill>
                <a:latin typeface="Cascadia Mono" panose="020B0609020000020004" pitchFamily="49" charset="0"/>
              </a:rPr>
              <a:t>:</a:t>
            </a:r>
            <a:r>
              <a:rPr lang="en-IN" sz="1200" dirty="0">
                <a:solidFill>
                  <a:srgbClr val="0000FF"/>
                </a:solidFill>
                <a:latin typeface="Cascadia Mono" panose="020B0609020000020004" pitchFamily="49" charset="0"/>
              </a:rPr>
              <a:t>250px"&gt;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TextBox</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RegularExpressionValidator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="remail"</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ControlToValidate</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txtemail</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ErrorMessage</a:t>
            </a:r>
            <a:r>
              <a:rPr lang="en-IN" sz="1200" dirty="0">
                <a:solidFill>
                  <a:srgbClr val="0000FF"/>
                </a:solidFill>
                <a:latin typeface="Cascadia Mono" panose="020B0609020000020004" pitchFamily="49" charset="0"/>
              </a:rPr>
              <a:t>="Enter your email"</a:t>
            </a:r>
            <a:r>
              <a:rPr lang="en-IN" sz="1200" dirty="0">
                <a:solidFill>
                  <a:srgbClr val="000000"/>
                </a:solidFill>
                <a:latin typeface="Cascadia Mono" panose="020B0609020000020004" pitchFamily="49" charset="0"/>
              </a:rPr>
              <a:t> </a:t>
            </a:r>
          </a:p>
          <a:p>
            <a:r>
              <a:rPr lang="es-ES" sz="1200" dirty="0">
                <a:solidFill>
                  <a:srgbClr val="000000"/>
                </a:solidFill>
                <a:latin typeface="Cascadia Mono" panose="020B0609020000020004" pitchFamily="49" charset="0"/>
              </a:rPr>
              <a:t>               </a:t>
            </a:r>
            <a:r>
              <a:rPr lang="es-ES" sz="1200" dirty="0" err="1">
                <a:solidFill>
                  <a:srgbClr val="FF0000"/>
                </a:solidFill>
                <a:latin typeface="Cascadia Mono" panose="020B0609020000020004" pitchFamily="49" charset="0"/>
              </a:rPr>
              <a:t>ForeColor</a:t>
            </a:r>
            <a:r>
              <a:rPr lang="es-ES" sz="1200" dirty="0">
                <a:solidFill>
                  <a:srgbClr val="0000FF"/>
                </a:solidFill>
                <a:latin typeface="Cascadia Mono" panose="020B0609020000020004" pitchFamily="49" charset="0"/>
              </a:rPr>
              <a:t>="Red"</a:t>
            </a:r>
            <a:r>
              <a:rPr lang="es-ES" sz="1200" dirty="0">
                <a:solidFill>
                  <a:srgbClr val="000000"/>
                </a:solidFill>
                <a:latin typeface="Cascadia Mono" panose="020B0609020000020004" pitchFamily="49" charset="0"/>
              </a:rPr>
              <a:t> </a:t>
            </a:r>
            <a:r>
              <a:rPr lang="es-ES" sz="1200" dirty="0" err="1">
                <a:solidFill>
                  <a:srgbClr val="FF0000"/>
                </a:solidFill>
                <a:latin typeface="Cascadia Mono" panose="020B0609020000020004" pitchFamily="49" charset="0"/>
              </a:rPr>
              <a:t>ValidationExpression</a:t>
            </a:r>
            <a:r>
              <a:rPr lang="es-ES" sz="1200" dirty="0">
                <a:solidFill>
                  <a:srgbClr val="0000FF"/>
                </a:solidFill>
                <a:latin typeface="Cascadia Mono" panose="020B0609020000020004" pitchFamily="49" charset="0"/>
              </a:rPr>
              <a:t>="\w+([-+.']\w+)*@\w+([-.]\w+)*\.\w+([-.]\w+)*"&gt;</a:t>
            </a:r>
            <a:r>
              <a:rPr lang="es-ES"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RegularExpressionValidator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&lt;</a:t>
            </a:r>
            <a:r>
              <a:rPr lang="en-US" sz="1200" dirty="0">
                <a:solidFill>
                  <a:srgbClr val="800000"/>
                </a:solidFill>
                <a:latin typeface="Cascadia Mono" panose="020B0609020000020004" pitchFamily="49" charset="0"/>
              </a:rPr>
              <a:t>td</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class</a:t>
            </a:r>
            <a:r>
              <a:rPr lang="en-US" sz="1200" dirty="0">
                <a:solidFill>
                  <a:srgbClr val="0000FF"/>
                </a:solidFill>
                <a:latin typeface="Cascadia Mono" panose="020B0609020000020004" pitchFamily="49" charset="0"/>
              </a:rPr>
              <a:t>="style3"</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align</a:t>
            </a:r>
            <a:r>
              <a:rPr lang="en-US" sz="1200" dirty="0">
                <a:solidFill>
                  <a:srgbClr val="0000FF"/>
                </a:solidFill>
                <a:latin typeface="Cascadia Mono" panose="020B0609020000020004" pitchFamily="49" charset="0"/>
              </a:rPr>
              <a:t>="center"</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colspan</a:t>
            </a:r>
            <a:r>
              <a:rPr lang="en-US" sz="1200" dirty="0">
                <a:solidFill>
                  <a:srgbClr val="0000FF"/>
                </a:solidFill>
                <a:latin typeface="Cascadia Mono" panose="020B0609020000020004" pitchFamily="49" charset="0"/>
              </a:rPr>
              <a:t>="3"&gt;</a:t>
            </a:r>
            <a:endParaRPr lang="en-US"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Button</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BtnSubmit</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onclick</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BtnSubmit_Click</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style</a:t>
            </a:r>
            <a:r>
              <a:rPr lang="en-US" sz="1200" dirty="0">
                <a:solidFill>
                  <a:srgbClr val="0000FF"/>
                </a:solidFill>
                <a:latin typeface="Cascadia Mono" panose="020B0609020000020004" pitchFamily="49" charset="0"/>
              </a:rPr>
              <a:t>="</a:t>
            </a:r>
            <a:r>
              <a:rPr lang="en-US" sz="1200" dirty="0">
                <a:solidFill>
                  <a:srgbClr val="FF0000"/>
                </a:solidFill>
                <a:latin typeface="Cascadia Mono" panose="020B0609020000020004" pitchFamily="49" charset="0"/>
              </a:rPr>
              <a:t>text-align</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center"</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Text</a:t>
            </a:r>
            <a:r>
              <a:rPr lang="en-US" sz="1200" dirty="0">
                <a:solidFill>
                  <a:srgbClr val="0000FF"/>
                </a:solidFill>
                <a:latin typeface="Cascadia Mono" panose="020B0609020000020004" pitchFamily="49" charset="0"/>
              </a:rPr>
              <a:t>="Submit"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/&gt;</a:t>
            </a:r>
            <a:endParaRPr lang="en-US"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table</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&lt;</a:t>
            </a:r>
            <a:r>
              <a:rPr lang="en-US" sz="1200" dirty="0" err="1">
                <a:solidFill>
                  <a:srgbClr val="800000"/>
                </a:solidFill>
                <a:latin typeface="Cascadia Mono" panose="020B0609020000020004" pitchFamily="49" charset="0"/>
              </a:rPr>
              <a:t>asp</a:t>
            </a:r>
            <a:r>
              <a:rPr lang="en-US" sz="1200" dirty="0" err="1">
                <a:solidFill>
                  <a:srgbClr val="0000FF"/>
                </a:solidFill>
                <a:latin typeface="Cascadia Mono" panose="020B0609020000020004" pitchFamily="49" charset="0"/>
              </a:rPr>
              <a:t>:</a:t>
            </a:r>
            <a:r>
              <a:rPr lang="en-US" sz="1200" dirty="0" err="1">
                <a:solidFill>
                  <a:srgbClr val="800000"/>
                </a:solidFill>
                <a:latin typeface="Cascadia Mono" panose="020B0609020000020004" pitchFamily="49" charset="0"/>
              </a:rPr>
              <a:t>ValidationSummary</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ID</a:t>
            </a:r>
            <a:r>
              <a:rPr lang="en-US" sz="1200" dirty="0">
                <a:solidFill>
                  <a:srgbClr val="0000FF"/>
                </a:solidFill>
                <a:latin typeface="Cascadia Mono" panose="020B0609020000020004" pitchFamily="49" charset="0"/>
              </a:rPr>
              <a:t>="ValidationSummary1"</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runat</a:t>
            </a:r>
            <a:r>
              <a:rPr lang="en-US" sz="1200" dirty="0">
                <a:solidFill>
                  <a:srgbClr val="0000FF"/>
                </a:solidFill>
                <a:latin typeface="Cascadia Mono" panose="020B0609020000020004" pitchFamily="49" charset="0"/>
              </a:rPr>
              <a:t>="server"</a:t>
            </a:r>
            <a:r>
              <a:rPr lang="en-US"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DisplayMode</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a:t>
            </a:r>
            <a:r>
              <a:rPr lang="en-US" sz="1200" dirty="0" err="1">
                <a:solidFill>
                  <a:srgbClr val="0000FF"/>
                </a:solidFill>
                <a:latin typeface="Cascadia Mono" panose="020B0609020000020004" pitchFamily="49" charset="0"/>
              </a:rPr>
              <a:t>BulletList</a:t>
            </a:r>
            <a:r>
              <a:rPr lang="en-US" sz="1200" dirty="0">
                <a:solidFill>
                  <a:srgbClr val="0000FF"/>
                </a:solidFill>
                <a:latin typeface="Cascadia Mono" panose="020B0609020000020004" pitchFamily="49" charset="0"/>
              </a:rPr>
              <a:t>"</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ShowSummary</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="true"</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HeaderText</a:t>
            </a:r>
            <a:r>
              <a:rPr lang="en-US" sz="1200" dirty="0">
                <a:solidFill>
                  <a:srgbClr val="0000FF"/>
                </a:solidFill>
                <a:latin typeface="Cascadia Mono" panose="020B0609020000020004" pitchFamily="49" charset="0"/>
              </a:rPr>
              <a:t>="Errors:"</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ForeColor</a:t>
            </a:r>
            <a:r>
              <a:rPr lang="en-US" sz="1200" dirty="0">
                <a:solidFill>
                  <a:srgbClr val="0000FF"/>
                </a:solidFill>
                <a:latin typeface="Cascadia Mono" panose="020B0609020000020004" pitchFamily="49" charset="0"/>
              </a:rPr>
              <a:t>="Red"</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/&gt;</a:t>
            </a:r>
            <a:endParaRPr lang="en-US" sz="1200" dirty="0">
              <a:solidFill>
                <a:srgbClr val="000000"/>
              </a:solidFill>
              <a:latin typeface="Cascadia Mono" panose="020B0609020000020004" pitchFamily="49" charset="0"/>
            </a:endParaRPr>
          </a:p>
          <a:p>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form</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body</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html</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489245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type="subTitle" idx="4294967295"/>
          </p:nvPr>
        </p:nvSpPr>
        <p:spPr>
          <a:xfrm>
            <a:off x="916025" y="1957950"/>
            <a:ext cx="5561100" cy="1046400"/>
          </a:xfrm>
          <a:prstGeom prst="rect">
            <a:avLst/>
          </a:prstGeom>
        </p:spPr>
        <p:txBody>
          <a:bodyPr lIns="91425" tIns="91425" rIns="91425" bIns="91425" anchor="t" anchorCtr="0">
            <a:noAutofit/>
          </a:bodyPr>
          <a:lstStyle/>
          <a:p>
            <a:pPr lvl="0">
              <a:spcBef>
                <a:spcPts val="0"/>
              </a:spcBef>
              <a:buNone/>
            </a:pPr>
            <a:r>
              <a:rPr lang="en" sz="4800" b="1" dirty="0">
                <a:solidFill>
                  <a:srgbClr val="2185C5"/>
                </a:solidFill>
              </a:rPr>
              <a:t>Mr. M.R. Solanki</a:t>
            </a:r>
          </a:p>
        </p:txBody>
      </p:sp>
      <p:sp>
        <p:nvSpPr>
          <p:cNvPr id="93" name="Shape 93"/>
          <p:cNvSpPr txBox="1">
            <a:spLocks noGrp="1"/>
          </p:cNvSpPr>
          <p:nvPr>
            <p:ph type="body" idx="4294967295"/>
          </p:nvPr>
        </p:nvSpPr>
        <p:spPr>
          <a:xfrm>
            <a:off x="990600" y="2895600"/>
            <a:ext cx="6781800" cy="2660700"/>
          </a:xfrm>
          <a:prstGeom prst="rect">
            <a:avLst/>
          </a:prstGeom>
        </p:spPr>
        <p:txBody>
          <a:bodyPr lIns="91425" tIns="91425" rIns="91425" bIns="91425" anchor="t" anchorCtr="0">
            <a:noAutofit/>
          </a:bodyPr>
          <a:lstStyle/>
          <a:p>
            <a:pPr lvl="0" rtl="0">
              <a:spcBef>
                <a:spcPts val="0"/>
              </a:spcBef>
              <a:buNone/>
            </a:pPr>
            <a:r>
              <a:rPr lang="en" sz="2800" dirty="0"/>
              <a:t>Sr. Lecturer, Information Technology,</a:t>
            </a:r>
          </a:p>
          <a:p>
            <a:pPr lvl="0" rtl="0">
              <a:spcBef>
                <a:spcPts val="0"/>
              </a:spcBef>
              <a:buNone/>
            </a:pPr>
            <a:r>
              <a:rPr lang="en-US" sz="2800" dirty="0">
                <a:hlinkClick r:id="rId3"/>
              </a:rPr>
              <a:t>manish_ratilal2002@yahoo.com</a:t>
            </a:r>
            <a:endParaRPr sz="2800" dirty="0"/>
          </a:p>
          <a:p>
            <a:pPr lvl="0">
              <a:spcBef>
                <a:spcPts val="0"/>
              </a:spcBef>
              <a:buNone/>
            </a:pPr>
            <a:r>
              <a:rPr lang="en" sz="2800" dirty="0"/>
              <a:t>SBMP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DECC0-40F0-CDCA-FA04-78D940D8B96C}"/>
              </a:ext>
            </a:extLst>
          </p:cNvPr>
          <p:cNvPicPr>
            <a:picLocks noChangeAspect="1"/>
          </p:cNvPicPr>
          <p:nvPr/>
        </p:nvPicPr>
        <p:blipFill rotWithShape="1">
          <a:blip r:embed="rId2"/>
          <a:srcRect b="9630"/>
          <a:stretch/>
        </p:blipFill>
        <p:spPr>
          <a:xfrm>
            <a:off x="0" y="152400"/>
            <a:ext cx="9144000" cy="5562600"/>
          </a:xfrm>
          <a:prstGeom prst="rect">
            <a:avLst/>
          </a:prstGeom>
        </p:spPr>
      </p:pic>
    </p:spTree>
    <p:extLst>
      <p:ext uri="{BB962C8B-B14F-4D97-AF65-F5344CB8AC3E}">
        <p14:creationId xmlns:p14="http://schemas.microsoft.com/office/powerpoint/2010/main" val="3440622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7EE00C-EFA5-04CB-15E1-12F0EC48E144}"/>
              </a:ext>
            </a:extLst>
          </p:cNvPr>
          <p:cNvPicPr>
            <a:picLocks noChangeAspect="1"/>
          </p:cNvPicPr>
          <p:nvPr/>
        </p:nvPicPr>
        <p:blipFill>
          <a:blip r:embed="rId2"/>
          <a:stretch>
            <a:fillRect/>
          </a:stretch>
        </p:blipFill>
        <p:spPr>
          <a:xfrm>
            <a:off x="0" y="533400"/>
            <a:ext cx="9144000" cy="4905375"/>
          </a:xfrm>
          <a:prstGeom prst="rect">
            <a:avLst/>
          </a:prstGeom>
        </p:spPr>
      </p:pic>
      <p:sp>
        <p:nvSpPr>
          <p:cNvPr id="5" name="TextBox 4">
            <a:extLst>
              <a:ext uri="{FF2B5EF4-FFF2-40B4-BE49-F238E27FC236}">
                <a16:creationId xmlns:a16="http://schemas.microsoft.com/office/drawing/2014/main" id="{A63FA51E-A4A5-51C7-0095-B5A480E1C191}"/>
              </a:ext>
            </a:extLst>
          </p:cNvPr>
          <p:cNvSpPr txBox="1"/>
          <p:nvPr/>
        </p:nvSpPr>
        <p:spPr>
          <a:xfrm>
            <a:off x="762000" y="5177165"/>
            <a:ext cx="8001000" cy="307777"/>
          </a:xfrm>
          <a:prstGeom prst="rect">
            <a:avLst/>
          </a:prstGeom>
          <a:noFill/>
        </p:spPr>
        <p:txBody>
          <a:bodyPr wrap="square">
            <a:spAutoFit/>
          </a:bodyPr>
          <a:lstStyle/>
          <a:p>
            <a:r>
              <a:rPr lang="en-IN" dirty="0"/>
              <a:t>https://www.tutorialspoint.com/asp.net/asp.net_validators.htm</a:t>
            </a:r>
          </a:p>
        </p:txBody>
      </p:sp>
    </p:spTree>
    <p:extLst>
      <p:ext uri="{BB962C8B-B14F-4D97-AF65-F5344CB8AC3E}">
        <p14:creationId xmlns:p14="http://schemas.microsoft.com/office/powerpoint/2010/main" val="378028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9B3-9000-8873-4010-53C0FBE03580}"/>
              </a:ext>
            </a:extLst>
          </p:cNvPr>
          <p:cNvSpPr>
            <a:spLocks noGrp="1"/>
          </p:cNvSpPr>
          <p:nvPr>
            <p:ph type="ctrTitle"/>
          </p:nvPr>
        </p:nvSpPr>
        <p:spPr>
          <a:xfrm>
            <a:off x="34636" y="3657600"/>
            <a:ext cx="8915400" cy="1546500"/>
          </a:xfrm>
        </p:spPr>
        <p:txBody>
          <a:bodyPr/>
          <a:lstStyle/>
          <a:p>
            <a:r>
              <a:rPr lang="en-US" sz="2000" b="0" i="0" dirty="0">
                <a:solidFill>
                  <a:srgbClr val="212121"/>
                </a:solidFill>
                <a:effectLst/>
                <a:latin typeface="+mj-lt"/>
              </a:rPr>
              <a:t>#ControlToValidate property is mandatory for all validate controls</a:t>
            </a:r>
            <a:br>
              <a:rPr lang="en-US" sz="2000" dirty="0">
                <a:solidFill>
                  <a:srgbClr val="212121"/>
                </a:solidFill>
                <a:latin typeface="+mj-lt"/>
              </a:rPr>
            </a:br>
            <a:br>
              <a:rPr lang="en-US" sz="2000" dirty="0">
                <a:solidFill>
                  <a:srgbClr val="212121"/>
                </a:solidFill>
                <a:latin typeface="+mj-lt"/>
              </a:rPr>
            </a:br>
            <a:r>
              <a:rPr lang="en-US" sz="2000" dirty="0">
                <a:solidFill>
                  <a:srgbClr val="212121"/>
                </a:solidFill>
                <a:latin typeface="+mj-lt"/>
              </a:rPr>
              <a:t>#</a:t>
            </a:r>
            <a:r>
              <a:rPr lang="en-US" sz="2000" b="0" i="0" dirty="0">
                <a:solidFill>
                  <a:srgbClr val="212121"/>
                </a:solidFill>
                <a:effectLst/>
                <a:latin typeface="+mj-lt"/>
              </a:rPr>
              <a:t>One validation control will validate only one input control, but multiple validation control can be assigned to the input control.</a:t>
            </a:r>
            <a:br>
              <a:rPr lang="en-US" sz="2000" b="0" i="0" dirty="0">
                <a:solidFill>
                  <a:srgbClr val="212121"/>
                </a:solidFill>
                <a:effectLst/>
                <a:latin typeface="+mj-lt"/>
              </a:rPr>
            </a:br>
            <a:endParaRPr lang="en-IN" sz="2000" dirty="0">
              <a:latin typeface="+mj-lt"/>
            </a:endParaRPr>
          </a:p>
        </p:txBody>
      </p:sp>
    </p:spTree>
    <p:extLst>
      <p:ext uri="{BB962C8B-B14F-4D97-AF65-F5344CB8AC3E}">
        <p14:creationId xmlns:p14="http://schemas.microsoft.com/office/powerpoint/2010/main" val="3911472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BAC43-FF21-724B-F045-AB32E2D17779}"/>
              </a:ext>
            </a:extLst>
          </p:cNvPr>
          <p:cNvSpPr txBox="1"/>
          <p:nvPr/>
        </p:nvSpPr>
        <p:spPr>
          <a:xfrm>
            <a:off x="2971800" y="2514600"/>
            <a:ext cx="4876800" cy="584775"/>
          </a:xfrm>
          <a:prstGeom prst="rect">
            <a:avLst/>
          </a:prstGeom>
          <a:noFill/>
        </p:spPr>
        <p:txBody>
          <a:bodyPr wrap="square" rtlCol="0">
            <a:spAutoFit/>
          </a:bodyPr>
          <a:lstStyle/>
          <a:p>
            <a:r>
              <a:rPr lang="en-US" sz="3200" dirty="0"/>
              <a:t>Another Application</a:t>
            </a:r>
            <a:endParaRPr lang="en-IN" sz="3200" dirty="0"/>
          </a:p>
        </p:txBody>
      </p:sp>
    </p:spTree>
    <p:extLst>
      <p:ext uri="{BB962C8B-B14F-4D97-AF65-F5344CB8AC3E}">
        <p14:creationId xmlns:p14="http://schemas.microsoft.com/office/powerpoint/2010/main" val="1188697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716B8-AF88-5C99-8571-C97F0553D550}"/>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447364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66A35-0E7D-66E6-168F-1B73963F8500}"/>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3677483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B98998-CCF9-26FF-8073-77CC8EF26BCB}"/>
              </a:ext>
            </a:extLst>
          </p:cNvPr>
          <p:cNvPicPr>
            <a:picLocks noChangeAspect="1"/>
          </p:cNvPicPr>
          <p:nvPr/>
        </p:nvPicPr>
        <p:blipFill>
          <a:blip r:embed="rId2"/>
          <a:stretch>
            <a:fillRect/>
          </a:stretch>
        </p:blipFill>
        <p:spPr>
          <a:xfrm>
            <a:off x="0" y="257175"/>
            <a:ext cx="9144000" cy="6343650"/>
          </a:xfrm>
          <a:prstGeom prst="rect">
            <a:avLst/>
          </a:prstGeom>
        </p:spPr>
      </p:pic>
    </p:spTree>
    <p:extLst>
      <p:ext uri="{BB962C8B-B14F-4D97-AF65-F5344CB8AC3E}">
        <p14:creationId xmlns:p14="http://schemas.microsoft.com/office/powerpoint/2010/main" val="986066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FADED9-4784-A1CE-898F-49DB0B97F6D0}"/>
              </a:ext>
            </a:extLst>
          </p:cNvPr>
          <p:cNvSpPr txBox="1"/>
          <p:nvPr/>
        </p:nvSpPr>
        <p:spPr>
          <a:xfrm>
            <a:off x="152400" y="685800"/>
            <a:ext cx="8763000" cy="4832092"/>
          </a:xfrm>
          <a:prstGeom prst="rect">
            <a:avLst/>
          </a:prstGeom>
          <a:noFill/>
        </p:spPr>
        <p:txBody>
          <a:bodyPr wrap="square">
            <a:spAutoFit/>
          </a:bodyPr>
          <a:lstStyle/>
          <a:p>
            <a:r>
              <a:rPr lang="en-IN" dirty="0"/>
              <a:t>&lt;%@ Page Language="C#" </a:t>
            </a:r>
            <a:r>
              <a:rPr lang="en-IN" dirty="0" err="1"/>
              <a:t>AutoEventWireup</a:t>
            </a:r>
            <a:r>
              <a:rPr lang="en-IN" dirty="0"/>
              <a:t>="true" </a:t>
            </a:r>
            <a:r>
              <a:rPr lang="en-IN" dirty="0" err="1"/>
              <a:t>CodeFile</a:t>
            </a:r>
            <a:r>
              <a:rPr lang="en-IN" dirty="0"/>
              <a:t>="</a:t>
            </a:r>
            <a:r>
              <a:rPr lang="en-IN" dirty="0" err="1"/>
              <a:t>Default.aspx.cs</a:t>
            </a:r>
            <a:r>
              <a:rPr lang="en-IN" dirty="0"/>
              <a:t>" Inherits=“</a:t>
            </a:r>
            <a:r>
              <a:rPr lang="en-IN" dirty="0" err="1">
                <a:solidFill>
                  <a:srgbClr val="C00000"/>
                </a:solidFill>
              </a:rPr>
              <a:t>namespace.</a:t>
            </a:r>
            <a:r>
              <a:rPr lang="en-IN" dirty="0" err="1"/>
              <a:t>_Default</a:t>
            </a:r>
            <a:r>
              <a:rPr lang="en-IN" dirty="0"/>
              <a:t>" %&gt;</a:t>
            </a:r>
          </a:p>
          <a:p>
            <a:r>
              <a:rPr lang="en-IN" dirty="0"/>
              <a:t>&lt;!DOCTYPE html PUBLIC "-//W3C//DTD XHTML 1.0 Transitional//EN" "http://www.w3.org/TR/xhtml1/DTD/xhtml1-transitional.dtd"&gt;</a:t>
            </a:r>
          </a:p>
          <a:p>
            <a:r>
              <a:rPr lang="en-IN" dirty="0"/>
              <a:t>&lt;html </a:t>
            </a:r>
            <a:r>
              <a:rPr lang="en-IN" dirty="0" err="1"/>
              <a:t>xmlns</a:t>
            </a:r>
            <a:r>
              <a:rPr lang="en-IN" dirty="0"/>
              <a:t>="http://www.w3.org/1999/xhtml"&gt;</a:t>
            </a:r>
          </a:p>
          <a:p>
            <a:r>
              <a:rPr lang="en-IN" dirty="0"/>
              <a:t>&lt;head </a:t>
            </a:r>
            <a:r>
              <a:rPr lang="en-IN" dirty="0" err="1"/>
              <a:t>runat</a:t>
            </a:r>
            <a:r>
              <a:rPr lang="en-IN" dirty="0"/>
              <a:t>="server"&gt;</a:t>
            </a:r>
          </a:p>
          <a:p>
            <a:r>
              <a:rPr lang="en-IN" dirty="0"/>
              <a:t>    &lt;title&gt;Untitled Page&lt;/title&gt;</a:t>
            </a:r>
          </a:p>
          <a:p>
            <a:r>
              <a:rPr lang="en-IN" dirty="0"/>
              <a:t>&lt;/head&gt;</a:t>
            </a:r>
          </a:p>
          <a:p>
            <a:r>
              <a:rPr lang="en-IN" dirty="0"/>
              <a:t>&lt;body&gt;</a:t>
            </a:r>
          </a:p>
          <a:p>
            <a:r>
              <a:rPr lang="en-IN" dirty="0"/>
              <a:t>    &lt;form id="form1" </a:t>
            </a:r>
            <a:r>
              <a:rPr lang="en-IN" dirty="0" err="1"/>
              <a:t>runat</a:t>
            </a:r>
            <a:r>
              <a:rPr lang="en-IN" dirty="0"/>
              <a:t>="server"&gt;</a:t>
            </a:r>
          </a:p>
          <a:p>
            <a:r>
              <a:rPr lang="en-IN" dirty="0"/>
              <a:t>    &lt;div&gt;</a:t>
            </a:r>
          </a:p>
          <a:p>
            <a:r>
              <a:rPr lang="en-IN" dirty="0"/>
              <a:t>        &lt;</a:t>
            </a:r>
            <a:r>
              <a:rPr lang="en-IN" dirty="0" err="1"/>
              <a:t>asp:Label</a:t>
            </a:r>
            <a:r>
              <a:rPr lang="en-IN" dirty="0"/>
              <a:t> ID="Label3" </a:t>
            </a:r>
            <a:r>
              <a:rPr lang="en-IN" dirty="0" err="1"/>
              <a:t>runat</a:t>
            </a:r>
            <a:r>
              <a:rPr lang="en-IN" dirty="0"/>
              <a:t>="server" Style="top: 241px; left: 70px; position: absolute;</a:t>
            </a:r>
          </a:p>
          <a:p>
            <a:r>
              <a:rPr lang="en-IN" dirty="0"/>
              <a:t>            height: 22px; width: 128px; bottom: 282px;" Text="Enter your email id:"&gt;&lt;/</a:t>
            </a:r>
            <a:r>
              <a:rPr lang="en-IN" dirty="0" err="1"/>
              <a:t>asp:Label</a:t>
            </a:r>
            <a:r>
              <a:rPr lang="en-IN" dirty="0"/>
              <a:t>&gt;</a:t>
            </a:r>
          </a:p>
          <a:p>
            <a:r>
              <a:rPr lang="en-IN" dirty="0"/>
              <a:t>        &lt;</a:t>
            </a:r>
            <a:r>
              <a:rPr lang="en-IN" dirty="0" err="1"/>
              <a:t>asp:Label</a:t>
            </a:r>
            <a:r>
              <a:rPr lang="en-IN" dirty="0"/>
              <a:t> ID="Label1" </a:t>
            </a:r>
            <a:r>
              <a:rPr lang="en-IN" dirty="0" err="1"/>
              <a:t>runat</a:t>
            </a:r>
            <a:r>
              <a:rPr lang="en-IN" dirty="0"/>
              <a:t>="server" Style="top: 54px; left: 74px; position: absolute;</a:t>
            </a:r>
          </a:p>
          <a:p>
            <a:r>
              <a:rPr lang="en-IN" dirty="0"/>
              <a:t>            height: 22px; width: 128px" Text="Enter your name:"&gt;&lt;/</a:t>
            </a:r>
            <a:r>
              <a:rPr lang="en-IN" dirty="0" err="1"/>
              <a:t>asp:Label</a:t>
            </a:r>
            <a:r>
              <a:rPr lang="en-IN" dirty="0"/>
              <a:t>&gt;</a:t>
            </a:r>
          </a:p>
          <a:p>
            <a:r>
              <a:rPr lang="en-IN" dirty="0"/>
              <a:t>        &lt;</a:t>
            </a:r>
            <a:r>
              <a:rPr lang="en-IN" dirty="0" err="1"/>
              <a:t>asp:TextBox</a:t>
            </a:r>
            <a:r>
              <a:rPr lang="en-IN" dirty="0"/>
              <a:t> ID="TextBox1" </a:t>
            </a:r>
            <a:r>
              <a:rPr lang="en-IN" dirty="0" err="1"/>
              <a:t>runat</a:t>
            </a:r>
            <a:r>
              <a:rPr lang="en-IN" dirty="0"/>
              <a:t>="server" Style="top: 54px; left: 221px; position: absolute;</a:t>
            </a:r>
          </a:p>
          <a:p>
            <a:r>
              <a:rPr lang="en-IN" dirty="0"/>
              <a:t>            height: 22px; width: 128px; right: 396px;"&gt;&lt;/</a:t>
            </a:r>
            <a:r>
              <a:rPr lang="en-IN" dirty="0" err="1"/>
              <a:t>asp:TextBox</a:t>
            </a:r>
            <a:r>
              <a:rPr lang="en-IN" dirty="0"/>
              <a:t>&gt;</a:t>
            </a:r>
          </a:p>
          <a:p>
            <a:r>
              <a:rPr lang="en-IN" dirty="0"/>
              <a:t>        &lt;</a:t>
            </a:r>
            <a:r>
              <a:rPr lang="en-IN" dirty="0" err="1"/>
              <a:t>asp:RequiredFieldValidator</a:t>
            </a:r>
            <a:r>
              <a:rPr lang="en-IN" dirty="0"/>
              <a:t> ID="RequiredFieldValidator1" </a:t>
            </a:r>
            <a:r>
              <a:rPr lang="en-IN" dirty="0" err="1"/>
              <a:t>runat</a:t>
            </a:r>
            <a:r>
              <a:rPr lang="en-IN" dirty="0"/>
              <a:t>="server" Style="top: 56px;</a:t>
            </a:r>
          </a:p>
          <a:p>
            <a:r>
              <a:rPr lang="en-IN" dirty="0"/>
              <a:t>            left: 378px; position: absolute; height: 22px; width: 128px" </a:t>
            </a:r>
            <a:r>
              <a:rPr lang="en-IN" dirty="0" err="1"/>
              <a:t>ErrorMessage</a:t>
            </a:r>
            <a:r>
              <a:rPr lang="en-IN" dirty="0"/>
              <a:t>="</a:t>
            </a:r>
            <a:r>
              <a:rPr lang="en-IN" dirty="0" err="1"/>
              <a:t>RequiredFieldValidator</a:t>
            </a:r>
            <a:r>
              <a:rPr lang="en-IN" dirty="0"/>
              <a:t>"</a:t>
            </a:r>
          </a:p>
          <a:p>
            <a:r>
              <a:rPr lang="en-IN" dirty="0"/>
              <a:t>            </a:t>
            </a:r>
            <a:r>
              <a:rPr lang="en-IN" dirty="0" err="1"/>
              <a:t>ControlToValidate</a:t>
            </a:r>
            <a:r>
              <a:rPr lang="en-IN" dirty="0"/>
              <a:t>="TextBox1"&gt;name is</a:t>
            </a:r>
          </a:p>
          <a:p>
            <a:r>
              <a:rPr lang="en-IN" dirty="0"/>
              <a:t>        mandatory &lt;/</a:t>
            </a:r>
            <a:r>
              <a:rPr lang="en-IN" dirty="0" err="1"/>
              <a:t>asp:RequiredFieldValidator</a:t>
            </a:r>
            <a:r>
              <a:rPr lang="en-IN" dirty="0"/>
              <a:t>&gt;</a:t>
            </a:r>
          </a:p>
          <a:p>
            <a:r>
              <a:rPr lang="en-IN" dirty="0"/>
              <a:t>    &lt;/div&gt;</a:t>
            </a:r>
          </a:p>
        </p:txBody>
      </p:sp>
      <p:sp>
        <p:nvSpPr>
          <p:cNvPr id="6" name="TextBox 5">
            <a:extLst>
              <a:ext uri="{FF2B5EF4-FFF2-40B4-BE49-F238E27FC236}">
                <a16:creationId xmlns:a16="http://schemas.microsoft.com/office/drawing/2014/main" id="{9B9D02B8-3CA7-10E5-5449-87617C768736}"/>
              </a:ext>
            </a:extLst>
          </p:cNvPr>
          <p:cNvSpPr txBox="1"/>
          <p:nvPr/>
        </p:nvSpPr>
        <p:spPr>
          <a:xfrm>
            <a:off x="2819400" y="228600"/>
            <a:ext cx="3352800" cy="307777"/>
          </a:xfrm>
          <a:prstGeom prst="rect">
            <a:avLst/>
          </a:prstGeom>
          <a:noFill/>
        </p:spPr>
        <p:txBody>
          <a:bodyPr wrap="square" rtlCol="0">
            <a:spAutoFit/>
          </a:bodyPr>
          <a:lstStyle/>
          <a:p>
            <a:r>
              <a:rPr lang="en-US" b="1" dirty="0">
                <a:solidFill>
                  <a:srgbClr val="0070C0"/>
                </a:solidFill>
              </a:rPr>
              <a:t>Default.aspx code</a:t>
            </a:r>
            <a:endParaRPr lang="en-IN" b="1" dirty="0">
              <a:solidFill>
                <a:srgbClr val="0070C0"/>
              </a:solidFill>
            </a:endParaRPr>
          </a:p>
        </p:txBody>
      </p:sp>
    </p:spTree>
    <p:extLst>
      <p:ext uri="{BB962C8B-B14F-4D97-AF65-F5344CB8AC3E}">
        <p14:creationId xmlns:p14="http://schemas.microsoft.com/office/powerpoint/2010/main" val="417017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271BDD-E615-97D6-1D17-1ACB7B0B3A3C}"/>
              </a:ext>
            </a:extLst>
          </p:cNvPr>
          <p:cNvSpPr txBox="1"/>
          <p:nvPr/>
        </p:nvSpPr>
        <p:spPr>
          <a:xfrm>
            <a:off x="177800" y="228600"/>
            <a:ext cx="8991600" cy="5047536"/>
          </a:xfrm>
          <a:prstGeom prst="rect">
            <a:avLst/>
          </a:prstGeom>
          <a:noFill/>
        </p:spPr>
        <p:txBody>
          <a:bodyPr wrap="square">
            <a:spAutoFit/>
          </a:bodyPr>
          <a:lstStyle/>
          <a:p>
            <a:r>
              <a:rPr lang="en-IN" dirty="0"/>
              <a:t>&lt;p&gt;</a:t>
            </a:r>
          </a:p>
          <a:p>
            <a:r>
              <a:rPr lang="en-IN" dirty="0"/>
              <a:t>        &lt;</a:t>
            </a:r>
            <a:r>
              <a:rPr lang="en-IN" dirty="0" err="1"/>
              <a:t>asp:Button</a:t>
            </a:r>
            <a:r>
              <a:rPr lang="en-IN" dirty="0"/>
              <a:t> ID="Button1" </a:t>
            </a:r>
            <a:r>
              <a:rPr lang="en-IN" dirty="0" err="1"/>
              <a:t>runat</a:t>
            </a:r>
            <a:r>
              <a:rPr lang="en-IN" dirty="0"/>
              <a:t>="server" Style="top: 311px; left: 267px; position: absolute;</a:t>
            </a:r>
          </a:p>
          <a:p>
            <a:r>
              <a:rPr lang="en-IN" dirty="0"/>
              <a:t>            height: 26px; width: 61px" Text="Submit" /&gt;</a:t>
            </a:r>
          </a:p>
          <a:p>
            <a:r>
              <a:rPr lang="en-IN" dirty="0"/>
              <a:t>    &lt;/p&gt;</a:t>
            </a:r>
          </a:p>
          <a:p>
            <a:r>
              <a:rPr lang="en-IN" dirty="0"/>
              <a:t>    &lt;</a:t>
            </a:r>
            <a:r>
              <a:rPr lang="en-IN" dirty="0" err="1"/>
              <a:t>asp:TextBox</a:t>
            </a:r>
            <a:r>
              <a:rPr lang="en-IN" dirty="0"/>
              <a:t> ID="TextBox3" </a:t>
            </a:r>
            <a:r>
              <a:rPr lang="en-IN" dirty="0" err="1"/>
              <a:t>runat</a:t>
            </a:r>
            <a:r>
              <a:rPr lang="en-IN" dirty="0"/>
              <a:t>="server" Style="top: 145px; left: 217px; position: absolute;</a:t>
            </a:r>
          </a:p>
          <a:p>
            <a:r>
              <a:rPr lang="en-IN" dirty="0"/>
              <a:t>        height: 22px; width: 131px" </a:t>
            </a:r>
            <a:r>
              <a:rPr lang="en-IN" dirty="0" err="1"/>
              <a:t>TextMode</a:t>
            </a:r>
            <a:r>
              <a:rPr lang="en-IN" dirty="0"/>
              <a:t>="Password"&gt;&lt;/</a:t>
            </a:r>
            <a:r>
              <a:rPr lang="en-IN" dirty="0" err="1"/>
              <a:t>asp:TextBox</a:t>
            </a:r>
            <a:r>
              <a:rPr lang="en-IN" dirty="0"/>
              <a:t>&gt;</a:t>
            </a:r>
          </a:p>
          <a:p>
            <a:r>
              <a:rPr lang="en-IN" dirty="0"/>
              <a:t>    &lt;p&gt;</a:t>
            </a:r>
          </a:p>
          <a:p>
            <a:r>
              <a:rPr lang="en-IN" dirty="0"/>
              <a:t>        &lt;</a:t>
            </a:r>
            <a:r>
              <a:rPr lang="en-IN" dirty="0" err="1"/>
              <a:t>asp:TextBox</a:t>
            </a:r>
            <a:r>
              <a:rPr lang="en-IN" dirty="0"/>
              <a:t> ID="TextBox2" </a:t>
            </a:r>
            <a:r>
              <a:rPr lang="en-IN" dirty="0" err="1"/>
              <a:t>runat</a:t>
            </a:r>
            <a:r>
              <a:rPr lang="en-IN" dirty="0"/>
              <a:t>="server" Style="top: 101px; left: 218px; position: absolute;</a:t>
            </a:r>
          </a:p>
          <a:p>
            <a:r>
              <a:rPr lang="en-IN" dirty="0"/>
              <a:t>            height: 22px; width: 131px" </a:t>
            </a:r>
            <a:r>
              <a:rPr lang="en-IN" dirty="0" err="1"/>
              <a:t>TextMode</a:t>
            </a:r>
            <a:r>
              <a:rPr lang="en-IN" dirty="0"/>
              <a:t>="Password"&gt;&lt;/</a:t>
            </a:r>
            <a:r>
              <a:rPr lang="en-IN" dirty="0" err="1"/>
              <a:t>asp:TextBox</a:t>
            </a:r>
            <a:r>
              <a:rPr lang="en-IN" dirty="0"/>
              <a:t>&gt;</a:t>
            </a:r>
          </a:p>
          <a:p>
            <a:r>
              <a:rPr lang="en-IN" dirty="0"/>
              <a:t>        &lt;</a:t>
            </a:r>
            <a:r>
              <a:rPr lang="en-IN" dirty="0" err="1"/>
              <a:t>asp:Label</a:t>
            </a:r>
            <a:r>
              <a:rPr lang="en-IN" dirty="0"/>
              <a:t> ID="Label4" </a:t>
            </a:r>
            <a:r>
              <a:rPr lang="en-IN" dirty="0" err="1"/>
              <a:t>runat</a:t>
            </a:r>
            <a:r>
              <a:rPr lang="en-IN" dirty="0"/>
              <a:t>="server" Style="top: 105px; left: 74px; position: absolute;</a:t>
            </a:r>
          </a:p>
          <a:p>
            <a:r>
              <a:rPr lang="en-IN" dirty="0"/>
              <a:t>            height: 22px; width: 128px" Text="Password"&gt;&lt;/</a:t>
            </a:r>
            <a:r>
              <a:rPr lang="en-IN" dirty="0" err="1"/>
              <a:t>asp:Label</a:t>
            </a:r>
            <a:r>
              <a:rPr lang="en-IN" dirty="0"/>
              <a:t>&gt;</a:t>
            </a:r>
          </a:p>
          <a:p>
            <a:r>
              <a:rPr lang="en-IN" dirty="0"/>
              <a:t>        &lt;</a:t>
            </a:r>
            <a:r>
              <a:rPr lang="en-IN" dirty="0" err="1"/>
              <a:t>asp:TextBox</a:t>
            </a:r>
            <a:r>
              <a:rPr lang="en-IN" dirty="0"/>
              <a:t> ID="TextBox5" </a:t>
            </a:r>
            <a:r>
              <a:rPr lang="en-IN" dirty="0" err="1"/>
              <a:t>runat</a:t>
            </a:r>
            <a:r>
              <a:rPr lang="en-IN" dirty="0"/>
              <a:t>="server" Style="top: 239px; left: 210px; position: absolute;</a:t>
            </a:r>
          </a:p>
          <a:p>
            <a:r>
              <a:rPr lang="en-IN" dirty="0"/>
              <a:t>            height: 22px; width: 134px"&gt;&lt;/</a:t>
            </a:r>
            <a:r>
              <a:rPr lang="en-IN" dirty="0" err="1"/>
              <a:t>asp:TextBox</a:t>
            </a:r>
            <a:r>
              <a:rPr lang="en-IN" dirty="0"/>
              <a:t>&gt;</a:t>
            </a:r>
          </a:p>
          <a:p>
            <a:r>
              <a:rPr lang="en-IN" dirty="0"/>
              <a:t>    &lt;/p&gt;</a:t>
            </a:r>
          </a:p>
          <a:p>
            <a:r>
              <a:rPr lang="en-IN" dirty="0"/>
              <a:t>    &lt;</a:t>
            </a:r>
            <a:r>
              <a:rPr lang="en-IN" dirty="0" err="1"/>
              <a:t>asp:RequiredFieldValidator</a:t>
            </a:r>
            <a:r>
              <a:rPr lang="en-IN" dirty="0"/>
              <a:t> ID="RequiredFieldValidator3" </a:t>
            </a:r>
            <a:r>
              <a:rPr lang="en-IN" dirty="0" err="1"/>
              <a:t>runat</a:t>
            </a:r>
            <a:r>
              <a:rPr lang="en-IN" dirty="0"/>
              <a:t>="server" Style="top: 98px;</a:t>
            </a:r>
          </a:p>
          <a:p>
            <a:r>
              <a:rPr lang="en-IN" dirty="0"/>
              <a:t>        left: 367px; position: absolute; height: 26px; width: 162px" </a:t>
            </a:r>
            <a:r>
              <a:rPr lang="en-IN" dirty="0" err="1"/>
              <a:t>ErrorMessage</a:t>
            </a:r>
            <a:r>
              <a:rPr lang="en-IN" dirty="0"/>
              <a:t>="password required"</a:t>
            </a:r>
          </a:p>
          <a:p>
            <a:r>
              <a:rPr lang="en-IN" dirty="0"/>
              <a:t>        </a:t>
            </a:r>
            <a:r>
              <a:rPr lang="en-IN" dirty="0" err="1"/>
              <a:t>ControlToValidate</a:t>
            </a:r>
            <a:r>
              <a:rPr lang="en-IN" dirty="0"/>
              <a:t>="TextBox2"&gt;&lt;/</a:t>
            </a:r>
            <a:r>
              <a:rPr lang="en-IN" dirty="0" err="1"/>
              <a:t>asp:RequiredFieldValidator</a:t>
            </a:r>
            <a:r>
              <a:rPr lang="en-IN" dirty="0"/>
              <a:t>&gt;</a:t>
            </a:r>
          </a:p>
          <a:p>
            <a:r>
              <a:rPr lang="en-IN" dirty="0"/>
              <a:t>    &lt;</a:t>
            </a:r>
            <a:r>
              <a:rPr lang="en-IN" dirty="0" err="1"/>
              <a:t>asp:RequiredFieldValidator</a:t>
            </a:r>
            <a:r>
              <a:rPr lang="en-IN" dirty="0"/>
              <a:t> ID="RequiredFieldValidator2" </a:t>
            </a:r>
            <a:r>
              <a:rPr lang="en-IN" dirty="0" err="1"/>
              <a:t>runat</a:t>
            </a:r>
            <a:r>
              <a:rPr lang="en-IN" dirty="0"/>
              <a:t>="server" Style="top: 145px;</a:t>
            </a:r>
          </a:p>
          <a:p>
            <a:r>
              <a:rPr lang="en-IN" dirty="0"/>
              <a:t>        left: 367px; position: absolute; height: 26px; width: 162px" </a:t>
            </a:r>
            <a:r>
              <a:rPr lang="en-IN" dirty="0" err="1"/>
              <a:t>ErrorMessage</a:t>
            </a:r>
            <a:r>
              <a:rPr lang="en-IN" dirty="0"/>
              <a:t>="password required"</a:t>
            </a:r>
          </a:p>
          <a:p>
            <a:r>
              <a:rPr lang="en-IN" dirty="0"/>
              <a:t>        </a:t>
            </a:r>
            <a:r>
              <a:rPr lang="en-IN" dirty="0" err="1"/>
              <a:t>ControlToValidate</a:t>
            </a:r>
            <a:r>
              <a:rPr lang="en-IN" dirty="0"/>
              <a:t>="TextBox3"&gt;&lt;/</a:t>
            </a:r>
            <a:r>
              <a:rPr lang="en-IN" dirty="0" err="1"/>
              <a:t>asp:RequiredFieldValidator</a:t>
            </a:r>
            <a:r>
              <a:rPr lang="en-IN" dirty="0"/>
              <a:t>&gt;</a:t>
            </a:r>
          </a:p>
          <a:p>
            <a:r>
              <a:rPr lang="en-IN" dirty="0"/>
              <a:t>    &lt;</a:t>
            </a:r>
            <a:r>
              <a:rPr lang="en-IN" dirty="0" err="1"/>
              <a:t>asp:CompareValidator</a:t>
            </a:r>
            <a:r>
              <a:rPr lang="en-IN" dirty="0"/>
              <a:t> ID="CompareValidator1" </a:t>
            </a:r>
            <a:r>
              <a:rPr lang="en-IN" dirty="0" err="1"/>
              <a:t>runat</a:t>
            </a:r>
            <a:r>
              <a:rPr lang="en-IN" dirty="0"/>
              <a:t>="server" Style="top: 149px; left: 512px;</a:t>
            </a:r>
          </a:p>
          <a:p>
            <a:r>
              <a:rPr lang="en-IN" dirty="0"/>
              <a:t>        position: absolute; height: 26px; width: 162px" </a:t>
            </a:r>
            <a:r>
              <a:rPr lang="en-IN" dirty="0" err="1"/>
              <a:t>ErrorMessage</a:t>
            </a:r>
            <a:r>
              <a:rPr lang="en-IN" dirty="0"/>
              <a:t>="</a:t>
            </a:r>
            <a:r>
              <a:rPr lang="en-IN" dirty="0" err="1"/>
              <a:t>CompareValidator</a:t>
            </a:r>
            <a:r>
              <a:rPr lang="en-IN" dirty="0"/>
              <a:t>"</a:t>
            </a:r>
          </a:p>
          <a:p>
            <a:r>
              <a:rPr lang="en-IN" dirty="0"/>
              <a:t>        </a:t>
            </a:r>
            <a:r>
              <a:rPr lang="en-IN" dirty="0" err="1"/>
              <a:t>ControlToValidate</a:t>
            </a:r>
            <a:r>
              <a:rPr lang="en-IN" dirty="0"/>
              <a:t>="TextBox3" </a:t>
            </a:r>
            <a:r>
              <a:rPr lang="en-IN" dirty="0" err="1"/>
              <a:t>ValueToCompare</a:t>
            </a:r>
            <a:r>
              <a:rPr lang="en-IN" dirty="0"/>
              <a:t>="hello"&gt;&lt;/</a:t>
            </a:r>
            <a:r>
              <a:rPr lang="en-IN" dirty="0" err="1"/>
              <a:t>asp:CompareValidator</a:t>
            </a:r>
            <a:r>
              <a:rPr lang="en-IN" dirty="0"/>
              <a:t>&gt;</a:t>
            </a:r>
          </a:p>
        </p:txBody>
      </p:sp>
    </p:spTree>
    <p:extLst>
      <p:ext uri="{BB962C8B-B14F-4D97-AF65-F5344CB8AC3E}">
        <p14:creationId xmlns:p14="http://schemas.microsoft.com/office/powerpoint/2010/main" val="180032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CCC999-1010-F201-141C-4389B426DC4A}"/>
              </a:ext>
            </a:extLst>
          </p:cNvPr>
          <p:cNvSpPr txBox="1"/>
          <p:nvPr/>
        </p:nvSpPr>
        <p:spPr>
          <a:xfrm>
            <a:off x="190500" y="1143000"/>
            <a:ext cx="8763000" cy="4185761"/>
          </a:xfrm>
          <a:prstGeom prst="rect">
            <a:avLst/>
          </a:prstGeom>
          <a:noFill/>
        </p:spPr>
        <p:txBody>
          <a:bodyPr wrap="square">
            <a:spAutoFit/>
          </a:bodyPr>
          <a:lstStyle/>
          <a:p>
            <a:r>
              <a:rPr lang="en-IN" dirty="0"/>
              <a:t>&lt;p&gt;</a:t>
            </a:r>
          </a:p>
          <a:p>
            <a:r>
              <a:rPr lang="en-IN" dirty="0"/>
              <a:t>        &lt;</a:t>
            </a:r>
            <a:r>
              <a:rPr lang="en-IN" dirty="0" err="1"/>
              <a:t>asp:Label</a:t>
            </a:r>
            <a:r>
              <a:rPr lang="en-IN" dirty="0"/>
              <a:t> ID="Label5" </a:t>
            </a:r>
            <a:r>
              <a:rPr lang="en-IN" dirty="0" err="1"/>
              <a:t>runat</a:t>
            </a:r>
            <a:r>
              <a:rPr lang="en-IN" dirty="0"/>
              <a:t>="server" Style="top: 148px; left: 71px; position: absolute;</a:t>
            </a:r>
          </a:p>
          <a:p>
            <a:r>
              <a:rPr lang="en-IN" dirty="0"/>
              <a:t>            height: 22px; width: 128px; bottom: 375px;" Text="Confirm Password"&gt;&lt;/</a:t>
            </a:r>
            <a:r>
              <a:rPr lang="en-IN" dirty="0" err="1"/>
              <a:t>asp:Label</a:t>
            </a:r>
            <a:r>
              <a:rPr lang="en-IN" dirty="0"/>
              <a:t>&gt;</a:t>
            </a:r>
          </a:p>
          <a:p>
            <a:r>
              <a:rPr lang="en-IN" dirty="0"/>
              <a:t>        &lt;</a:t>
            </a:r>
            <a:r>
              <a:rPr lang="en-IN" dirty="0" err="1"/>
              <a:t>asp:TextBox</a:t>
            </a:r>
            <a:r>
              <a:rPr lang="en-IN" dirty="0"/>
              <a:t> ID="TextBox4" </a:t>
            </a:r>
            <a:r>
              <a:rPr lang="en-IN" dirty="0" err="1"/>
              <a:t>runat</a:t>
            </a:r>
            <a:r>
              <a:rPr lang="en-IN" dirty="0"/>
              <a:t>="server" Style="top: 194px; left: 212px; position: absolute;</a:t>
            </a:r>
          </a:p>
          <a:p>
            <a:r>
              <a:rPr lang="en-IN" dirty="0"/>
              <a:t>            height: 22px; width: 140px"&gt;&lt;/</a:t>
            </a:r>
            <a:r>
              <a:rPr lang="en-IN" dirty="0" err="1"/>
              <a:t>asp:TextBox</a:t>
            </a:r>
            <a:r>
              <a:rPr lang="en-IN" dirty="0"/>
              <a:t>&gt;</a:t>
            </a:r>
          </a:p>
          <a:p>
            <a:r>
              <a:rPr lang="en-IN" dirty="0"/>
              <a:t>        &lt;</a:t>
            </a:r>
            <a:r>
              <a:rPr lang="en-IN" dirty="0" err="1"/>
              <a:t>asp:Label</a:t>
            </a:r>
            <a:r>
              <a:rPr lang="en-IN" dirty="0"/>
              <a:t> ID="Label6" </a:t>
            </a:r>
            <a:r>
              <a:rPr lang="en-IN" dirty="0" err="1"/>
              <a:t>runat</a:t>
            </a:r>
            <a:r>
              <a:rPr lang="en-IN" dirty="0"/>
              <a:t>="server" Style="top: 194px; left: 71px; position: absolute;</a:t>
            </a:r>
          </a:p>
          <a:p>
            <a:r>
              <a:rPr lang="en-IN" dirty="0"/>
              <a:t>            height: 22px; width: 128px; bottom: 329px;" Text="Enter your age:"&gt;&lt;/</a:t>
            </a:r>
            <a:r>
              <a:rPr lang="en-IN" dirty="0" err="1"/>
              <a:t>asp:Label</a:t>
            </a:r>
            <a:r>
              <a:rPr lang="en-IN" dirty="0"/>
              <a:t>&gt;</a:t>
            </a:r>
          </a:p>
          <a:p>
            <a:r>
              <a:rPr lang="en-IN" dirty="0"/>
              <a:t>    &lt;/p&gt;</a:t>
            </a:r>
          </a:p>
          <a:p>
            <a:r>
              <a:rPr lang="en-IN" dirty="0"/>
              <a:t>    &lt;</a:t>
            </a:r>
            <a:r>
              <a:rPr lang="en-IN" dirty="0" err="1"/>
              <a:t>asp:RangeValidator</a:t>
            </a:r>
            <a:r>
              <a:rPr lang="en-IN" dirty="0"/>
              <a:t> ID="RangeValidator1" </a:t>
            </a:r>
            <a:r>
              <a:rPr lang="en-IN" dirty="0" err="1"/>
              <a:t>runat</a:t>
            </a:r>
            <a:r>
              <a:rPr lang="en-IN" dirty="0"/>
              <a:t>="server" Style="top: 194px; left: 365px;</a:t>
            </a:r>
          </a:p>
          <a:p>
            <a:r>
              <a:rPr lang="en-IN" dirty="0"/>
              <a:t>        position: absolute; height: 22px; width: 105px" </a:t>
            </a:r>
            <a:r>
              <a:rPr lang="en-IN" dirty="0" err="1"/>
              <a:t>ErrorMessage</a:t>
            </a:r>
            <a:r>
              <a:rPr lang="en-IN" dirty="0"/>
              <a:t>="</a:t>
            </a:r>
            <a:r>
              <a:rPr lang="en-IN" dirty="0" err="1"/>
              <a:t>RangeValidator</a:t>
            </a:r>
            <a:r>
              <a:rPr lang="en-IN" dirty="0"/>
              <a:t>"</a:t>
            </a:r>
          </a:p>
          <a:p>
            <a:r>
              <a:rPr lang="en-IN" dirty="0"/>
              <a:t>        </a:t>
            </a:r>
            <a:r>
              <a:rPr lang="en-IN" dirty="0" err="1"/>
              <a:t>ControlToValidate</a:t>
            </a:r>
            <a:r>
              <a:rPr lang="en-IN" dirty="0"/>
              <a:t>="TextBox4" </a:t>
            </a:r>
            <a:r>
              <a:rPr lang="en-IN" dirty="0" err="1"/>
              <a:t>MaximumValue</a:t>
            </a:r>
            <a:r>
              <a:rPr lang="en-IN" dirty="0"/>
              <a:t>="100" </a:t>
            </a:r>
            <a:r>
              <a:rPr lang="en-IN" dirty="0" err="1"/>
              <a:t>MinimumValue</a:t>
            </a:r>
            <a:r>
              <a:rPr lang="en-IN" dirty="0"/>
              <a:t>="18" Type="Integer"&gt;&lt;/</a:t>
            </a:r>
            <a:r>
              <a:rPr lang="en-IN" dirty="0" err="1"/>
              <a:t>asp:RangeValidator</a:t>
            </a:r>
            <a:r>
              <a:rPr lang="en-IN" dirty="0"/>
              <a:t>&gt;</a:t>
            </a:r>
          </a:p>
          <a:p>
            <a:r>
              <a:rPr lang="en-IN" dirty="0"/>
              <a:t>    &lt;</a:t>
            </a:r>
            <a:r>
              <a:rPr lang="en-IN" dirty="0" err="1"/>
              <a:t>asp:RegularExpressionValidator</a:t>
            </a:r>
            <a:r>
              <a:rPr lang="en-IN" dirty="0"/>
              <a:t> ID="RegularExpressionValidator1" </a:t>
            </a:r>
            <a:r>
              <a:rPr lang="en-IN" dirty="0" err="1"/>
              <a:t>runat</a:t>
            </a:r>
            <a:r>
              <a:rPr lang="en-IN" dirty="0"/>
              <a:t>="server" Style="top: 234px;</a:t>
            </a:r>
          </a:p>
          <a:p>
            <a:r>
              <a:rPr lang="en-IN" dirty="0"/>
              <a:t>        left: 366px; position: absolute; height: 22px; width: 177px"</a:t>
            </a:r>
          </a:p>
          <a:p>
            <a:r>
              <a:rPr lang="en-IN" dirty="0"/>
              <a:t>        </a:t>
            </a:r>
            <a:r>
              <a:rPr lang="en-IN" dirty="0" err="1"/>
              <a:t>ErrorMessage</a:t>
            </a:r>
            <a:r>
              <a:rPr lang="en-IN" dirty="0"/>
              <a:t>="</a:t>
            </a:r>
            <a:r>
              <a:rPr lang="en-IN" dirty="0" err="1"/>
              <a:t>RegularExpressionValidator</a:t>
            </a:r>
            <a:r>
              <a:rPr lang="en-IN" dirty="0"/>
              <a:t>" </a:t>
            </a:r>
            <a:r>
              <a:rPr lang="en-IN" dirty="0" err="1"/>
              <a:t>ControlToValidate</a:t>
            </a:r>
            <a:r>
              <a:rPr lang="en-IN" dirty="0"/>
              <a:t>="TextBox5"</a:t>
            </a:r>
          </a:p>
          <a:p>
            <a:r>
              <a:rPr lang="en-IN" dirty="0"/>
              <a:t>        </a:t>
            </a:r>
            <a:r>
              <a:rPr lang="en-IN" dirty="0" err="1"/>
              <a:t>ValidationExpression</a:t>
            </a:r>
            <a:r>
              <a:rPr lang="en-IN" dirty="0"/>
              <a:t>="\w+([-+.']\w+)*@\w+([-.]\w+)*\.\w+([-.]\w+)*"&gt;&lt;/asp:RegularExpressionValidator&gt;</a:t>
            </a:r>
          </a:p>
          <a:p>
            <a:r>
              <a:rPr lang="en-IN" dirty="0"/>
              <a:t>    &lt;/form&gt;</a:t>
            </a:r>
          </a:p>
          <a:p>
            <a:r>
              <a:rPr lang="en-IN" dirty="0"/>
              <a:t>&lt;/body&gt;</a:t>
            </a:r>
          </a:p>
          <a:p>
            <a:r>
              <a:rPr lang="en-IN" dirty="0"/>
              <a:t>&lt;/html&gt;</a:t>
            </a:r>
          </a:p>
        </p:txBody>
      </p:sp>
    </p:spTree>
    <p:extLst>
      <p:ext uri="{BB962C8B-B14F-4D97-AF65-F5344CB8AC3E}">
        <p14:creationId xmlns:p14="http://schemas.microsoft.com/office/powerpoint/2010/main" val="218192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Shape 266"/>
          <p:cNvSpPr txBox="1">
            <a:spLocks noGrp="1"/>
          </p:cNvSpPr>
          <p:nvPr>
            <p:ph type="title"/>
          </p:nvPr>
        </p:nvSpPr>
        <p:spPr>
          <a:xfrm>
            <a:off x="1073100" y="63900"/>
            <a:ext cx="4946700" cy="621900"/>
          </a:xfrm>
          <a:prstGeom prst="rect">
            <a:avLst/>
          </a:prstGeom>
        </p:spPr>
        <p:txBody>
          <a:bodyPr lIns="91425" tIns="91425" rIns="91425" bIns="91425" anchor="b" anchorCtr="0">
            <a:noAutofit/>
          </a:bodyPr>
          <a:lstStyle/>
          <a:p>
            <a:pPr lvl="0" algn="ctr" rtl="0">
              <a:spcBef>
                <a:spcPts val="0"/>
              </a:spcBef>
              <a:buNone/>
            </a:pPr>
            <a:r>
              <a:rPr lang="en" sz="3200" b="1" dirty="0">
                <a:solidFill>
                  <a:srgbClr val="002060"/>
                </a:solidFill>
              </a:rPr>
              <a:t>Learning Outcomes</a:t>
            </a:r>
          </a:p>
        </p:txBody>
      </p:sp>
      <p:sp>
        <p:nvSpPr>
          <p:cNvPr id="7" name="Shape 267"/>
          <p:cNvSpPr txBox="1">
            <a:spLocks noGrp="1"/>
          </p:cNvSpPr>
          <p:nvPr>
            <p:ph type="body" idx="4294967295"/>
          </p:nvPr>
        </p:nvSpPr>
        <p:spPr>
          <a:xfrm>
            <a:off x="457200" y="1295400"/>
            <a:ext cx="8382000" cy="3733800"/>
          </a:xfrm>
          <a:prstGeom prst="rect">
            <a:avLst/>
          </a:prstGeom>
        </p:spPr>
        <p:txBody>
          <a:bodyPr lIns="91425" tIns="91425" rIns="91425" bIns="91425" anchor="t" anchorCtr="0">
            <a:noAutofit/>
          </a:bodyPr>
          <a:lstStyle/>
          <a:p>
            <a:pPr lvl="0" algn="just" rtl="0">
              <a:spcBef>
                <a:spcPts val="0"/>
              </a:spcBef>
              <a:spcAft>
                <a:spcPts val="0"/>
              </a:spcAft>
              <a:buNone/>
            </a:pPr>
            <a:r>
              <a:rPr lang="en" sz="2800" b="1" dirty="0">
                <a:solidFill>
                  <a:schemeClr val="accent3">
                    <a:lumMod val="60000"/>
                    <a:lumOff val="40000"/>
                  </a:schemeClr>
                </a:solidFill>
              </a:rPr>
              <a:t>Students will be able to:</a:t>
            </a:r>
          </a:p>
          <a:p>
            <a:pPr marL="457200" indent="-457200" algn="just">
              <a:spcBef>
                <a:spcPts val="0"/>
              </a:spcBef>
              <a:buFont typeface="Wingdings" panose="05000000000000000000" pitchFamily="2" charset="2"/>
              <a:buChar char="q"/>
            </a:pPr>
            <a:r>
              <a:rPr lang="en" sz="2800" b="1" dirty="0">
                <a:solidFill>
                  <a:srgbClr val="0070C0"/>
                </a:solidFill>
              </a:rPr>
              <a:t>Use ASP.NET validators in the web pages</a:t>
            </a:r>
          </a:p>
          <a:p>
            <a:pPr marL="457200" indent="-457200" algn="just">
              <a:spcBef>
                <a:spcPts val="0"/>
              </a:spcBef>
              <a:buFont typeface="Wingdings" panose="05000000000000000000" pitchFamily="2" charset="2"/>
              <a:buChar char="q"/>
            </a:pPr>
            <a:endParaRPr lang="en" sz="2800" b="1" dirty="0">
              <a:solidFill>
                <a:srgbClr val="0070C0"/>
              </a:solidFill>
            </a:endParaRPr>
          </a:p>
        </p:txBody>
      </p:sp>
      <p:grpSp>
        <p:nvGrpSpPr>
          <p:cNvPr id="8" name="Shape 314"/>
          <p:cNvGrpSpPr/>
          <p:nvPr/>
        </p:nvGrpSpPr>
        <p:grpSpPr>
          <a:xfrm>
            <a:off x="7806293" y="228600"/>
            <a:ext cx="1032907" cy="990600"/>
            <a:chOff x="584925" y="238125"/>
            <a:chExt cx="415200" cy="525100"/>
          </a:xfrm>
        </p:grpSpPr>
        <p:sp>
          <p:nvSpPr>
            <p:cNvPr id="9" name="Shape 315"/>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0" name="Shape 316"/>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1" name="Shape 317"/>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2" name="Shape 318"/>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3" name="Shape 319"/>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4" name="Shape 320"/>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E387B-C198-4B6A-EF58-82C41726E55D}"/>
              </a:ext>
            </a:extLst>
          </p:cNvPr>
          <p:cNvSpPr>
            <a:spLocks noGrp="1"/>
          </p:cNvSpPr>
          <p:nvPr>
            <p:ph type="ctrTitle"/>
          </p:nvPr>
        </p:nvSpPr>
        <p:spPr>
          <a:xfrm>
            <a:off x="76200" y="3657600"/>
            <a:ext cx="8763000" cy="1546500"/>
          </a:xfrm>
        </p:spPr>
        <p:txBody>
          <a:bodyPr/>
          <a:lstStyle/>
          <a:p>
            <a:r>
              <a:rPr lang="en-IN" sz="1800" dirty="0">
                <a:solidFill>
                  <a:srgbClr val="000000"/>
                </a:solidFill>
                <a:highlight>
                  <a:srgbClr val="FFFF00"/>
                </a:highlight>
                <a:latin typeface="Cascadia Mono" panose="020B0609020000020004" pitchFamily="49" charset="0"/>
              </a:rPr>
              <a:t>&lt;%</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a:solidFill>
                  <a:srgbClr val="800000"/>
                </a:solidFill>
                <a:highlight>
                  <a:srgbClr val="FFFF00"/>
                </a:highlight>
                <a:latin typeface="Cascadia Mono" panose="020B0609020000020004" pitchFamily="49" charset="0"/>
              </a:rPr>
              <a:t>Page</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Language</a:t>
            </a:r>
            <a:r>
              <a:rPr lang="en-IN" sz="1800" dirty="0">
                <a:solidFill>
                  <a:srgbClr val="0000FF"/>
                </a:solidFill>
                <a:highlight>
                  <a:srgbClr val="FFFF00"/>
                </a:highlight>
                <a:latin typeface="Cascadia Mono" panose="020B0609020000020004" pitchFamily="49" charset="0"/>
              </a:rPr>
              <a:t>="C#"</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AutoEventWireup</a:t>
            </a:r>
            <a:r>
              <a:rPr lang="en-IN" sz="1800" dirty="0">
                <a:solidFill>
                  <a:srgbClr val="0000FF"/>
                </a:solidFill>
                <a:highlight>
                  <a:srgbClr val="FFFF00"/>
                </a:highlight>
                <a:latin typeface="Cascadia Mono" panose="020B0609020000020004" pitchFamily="49" charset="0"/>
              </a:rPr>
              <a:t>="true"</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CodeFile</a:t>
            </a:r>
            <a:r>
              <a:rPr lang="en-IN" sz="1800" dirty="0">
                <a:solidFill>
                  <a:srgbClr val="0000FF"/>
                </a:solidFill>
                <a:highlight>
                  <a:srgbClr val="FFFF00"/>
                </a:highlight>
                <a:latin typeface="Cascadia Mono" panose="020B0609020000020004" pitchFamily="49" charset="0"/>
              </a:rPr>
              <a:t>="</a:t>
            </a:r>
            <a:r>
              <a:rPr lang="en-IN" sz="1800" dirty="0" err="1">
                <a:solidFill>
                  <a:srgbClr val="0000FF"/>
                </a:solidFill>
                <a:highlight>
                  <a:srgbClr val="FFFF00"/>
                </a:highlight>
                <a:latin typeface="Cascadia Mono" panose="020B0609020000020004" pitchFamily="49" charset="0"/>
              </a:rPr>
              <a:t>Default.aspx.cs</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Inherits</a:t>
            </a:r>
            <a:r>
              <a:rPr lang="en-IN" sz="1800" dirty="0">
                <a:solidFill>
                  <a:srgbClr val="0000FF"/>
                </a:solidFill>
                <a:highlight>
                  <a:srgbClr val="FFFF00"/>
                </a:highlight>
                <a:latin typeface="Cascadia Mono" panose="020B0609020000020004" pitchFamily="49" charset="0"/>
              </a:rPr>
              <a:t>="</a:t>
            </a:r>
            <a:r>
              <a:rPr lang="en-IN" sz="1800" dirty="0" err="1">
                <a:solidFill>
                  <a:srgbClr val="7030A0"/>
                </a:solidFill>
                <a:highlight>
                  <a:srgbClr val="FFFF00"/>
                </a:highlight>
                <a:latin typeface="Cascadia Mono" panose="020B0609020000020004" pitchFamily="49" charset="0"/>
              </a:rPr>
              <a:t>WebFormValidation</a:t>
            </a:r>
            <a:r>
              <a:rPr lang="en-IN" sz="1800" dirty="0">
                <a:solidFill>
                  <a:srgbClr val="0000FF"/>
                </a:solidFill>
                <a:highlight>
                  <a:srgbClr val="FFFF00"/>
                </a:highlight>
                <a:latin typeface="Cascadia Mono" panose="020B0609020000020004" pitchFamily="49" charset="0"/>
              </a:rPr>
              <a:t>._Default"</a:t>
            </a:r>
            <a:r>
              <a:rPr lang="en-IN" sz="1800" dirty="0">
                <a:solidFill>
                  <a:srgbClr val="000000"/>
                </a:solidFill>
                <a:highlight>
                  <a:srgbClr val="FFFF00"/>
                </a:highlight>
                <a:latin typeface="Cascadia Mono" panose="020B0609020000020004" pitchFamily="49" charset="0"/>
              </a:rPr>
              <a:t> %&gt;</a:t>
            </a:r>
            <a:endParaRPr lang="en-IN" sz="2400" dirty="0"/>
          </a:p>
        </p:txBody>
      </p:sp>
      <p:sp>
        <p:nvSpPr>
          <p:cNvPr id="3" name="TextBox 2">
            <a:extLst>
              <a:ext uri="{FF2B5EF4-FFF2-40B4-BE49-F238E27FC236}">
                <a16:creationId xmlns:a16="http://schemas.microsoft.com/office/drawing/2014/main" id="{BFA0ADF5-8C3C-27BD-7810-84EEFD525C74}"/>
              </a:ext>
            </a:extLst>
          </p:cNvPr>
          <p:cNvSpPr txBox="1"/>
          <p:nvPr/>
        </p:nvSpPr>
        <p:spPr>
          <a:xfrm>
            <a:off x="2819400" y="2818763"/>
            <a:ext cx="5715000" cy="400110"/>
          </a:xfrm>
          <a:prstGeom prst="rect">
            <a:avLst/>
          </a:prstGeom>
          <a:noFill/>
        </p:spPr>
        <p:txBody>
          <a:bodyPr wrap="square" rtlCol="0">
            <a:spAutoFit/>
          </a:bodyPr>
          <a:lstStyle/>
          <a:p>
            <a:r>
              <a:rPr lang="en-US" sz="2000" dirty="0" err="1"/>
              <a:t>Namespace._Default</a:t>
            </a:r>
            <a:endParaRPr lang="en-IN" sz="2000" dirty="0"/>
          </a:p>
        </p:txBody>
      </p:sp>
      <p:sp>
        <p:nvSpPr>
          <p:cNvPr id="4" name="TextBox 3">
            <a:extLst>
              <a:ext uri="{FF2B5EF4-FFF2-40B4-BE49-F238E27FC236}">
                <a16:creationId xmlns:a16="http://schemas.microsoft.com/office/drawing/2014/main" id="{2E378F4E-F014-B348-71F5-F041DA6266F4}"/>
              </a:ext>
            </a:extLst>
          </p:cNvPr>
          <p:cNvSpPr txBox="1"/>
          <p:nvPr/>
        </p:nvSpPr>
        <p:spPr>
          <a:xfrm>
            <a:off x="685800" y="1219200"/>
            <a:ext cx="8077200" cy="830997"/>
          </a:xfrm>
          <a:prstGeom prst="rect">
            <a:avLst/>
          </a:prstGeom>
          <a:noFill/>
        </p:spPr>
        <p:txBody>
          <a:bodyPr wrap="square" rtlCol="0">
            <a:spAutoFit/>
          </a:bodyPr>
          <a:lstStyle/>
          <a:p>
            <a:r>
              <a:rPr lang="en-US" sz="2400" dirty="0"/>
              <a:t>If </a:t>
            </a:r>
            <a:r>
              <a:rPr lang="en-US" sz="2400" dirty="0" err="1"/>
              <a:t>CodeFile</a:t>
            </a:r>
            <a:r>
              <a:rPr lang="en-US" sz="2400" dirty="0"/>
              <a:t>=“</a:t>
            </a:r>
            <a:r>
              <a:rPr lang="en-US" sz="2400" dirty="0" err="1"/>
              <a:t>Default.aspx.cs</a:t>
            </a:r>
            <a:r>
              <a:rPr lang="en-US" sz="2400" dirty="0"/>
              <a:t>” then Inherits property value should be “</a:t>
            </a:r>
            <a:r>
              <a:rPr lang="en-US" sz="2400" dirty="0" err="1">
                <a:solidFill>
                  <a:srgbClr val="00B050"/>
                </a:solidFill>
              </a:rPr>
              <a:t>WebAppName</a:t>
            </a:r>
            <a:r>
              <a:rPr lang="en-US" sz="2400" dirty="0"/>
              <a:t>._Default” </a:t>
            </a:r>
            <a:endParaRPr lang="en-IN" sz="2400" dirty="0"/>
          </a:p>
        </p:txBody>
      </p:sp>
    </p:spTree>
    <p:extLst>
      <p:ext uri="{BB962C8B-B14F-4D97-AF65-F5344CB8AC3E}">
        <p14:creationId xmlns:p14="http://schemas.microsoft.com/office/powerpoint/2010/main" val="3312198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0A33D-C256-0339-32CD-CF809904B724}"/>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325738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CD6324-C3BE-547F-61B9-F0618E48ACC6}"/>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566672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85AA1-9878-7B11-DE39-D8210F998D98}"/>
              </a:ext>
            </a:extLst>
          </p:cNvPr>
          <p:cNvSpPr>
            <a:spLocks noGrp="1"/>
          </p:cNvSpPr>
          <p:nvPr>
            <p:ph type="ctrTitle"/>
          </p:nvPr>
        </p:nvSpPr>
        <p:spPr/>
        <p:txBody>
          <a:bodyPr/>
          <a:lstStyle/>
          <a:p>
            <a:r>
              <a:rPr lang="en-US" sz="3600" b="1" dirty="0">
                <a:solidFill>
                  <a:srgbClr val="FFFF00"/>
                </a:solidFill>
              </a:rPr>
              <a:t>Custom Validator</a:t>
            </a:r>
            <a:endParaRPr lang="en-IN" sz="3600" b="1" dirty="0">
              <a:solidFill>
                <a:srgbClr val="FFFF00"/>
              </a:solidFill>
            </a:endParaRPr>
          </a:p>
        </p:txBody>
      </p:sp>
    </p:spTree>
    <p:extLst>
      <p:ext uri="{BB962C8B-B14F-4D97-AF65-F5344CB8AC3E}">
        <p14:creationId xmlns:p14="http://schemas.microsoft.com/office/powerpoint/2010/main" val="3927852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0CE6F6-9EEA-E0C7-182E-3792D4A54D55}"/>
              </a:ext>
            </a:extLst>
          </p:cNvPr>
          <p:cNvSpPr txBox="1"/>
          <p:nvPr/>
        </p:nvSpPr>
        <p:spPr>
          <a:xfrm>
            <a:off x="0" y="43458"/>
            <a:ext cx="9144000" cy="6771084"/>
          </a:xfrm>
          <a:prstGeom prst="rect">
            <a:avLst/>
          </a:prstGeom>
          <a:noFill/>
        </p:spPr>
        <p:txBody>
          <a:bodyPr wrap="square">
            <a:spAutoFit/>
          </a:bodyPr>
          <a:lstStyle/>
          <a:p>
            <a:r>
              <a:rPr lang="en-IN" sz="1400" dirty="0">
                <a:solidFill>
                  <a:srgbClr val="000000"/>
                </a:solidFill>
                <a:highlight>
                  <a:srgbClr val="FFFF00"/>
                </a:highlight>
                <a:latin typeface="Cascadia Mono" panose="020B0609020000020004" pitchFamily="49" charset="0"/>
              </a:rPr>
              <a:t>&lt;%</a:t>
            </a:r>
            <a:r>
              <a:rPr lang="en-IN" sz="1400" dirty="0">
                <a:solidFill>
                  <a:srgbClr val="0000FF"/>
                </a:solidFill>
                <a:highlight>
                  <a:srgbClr val="FFFF00"/>
                </a:highlight>
                <a:latin typeface="Cascadia Mono" panose="020B0609020000020004" pitchFamily="49" charset="0"/>
              </a:rPr>
              <a:t>@</a:t>
            </a:r>
            <a:r>
              <a:rPr lang="en-IN" sz="1400" dirty="0">
                <a:solidFill>
                  <a:srgbClr val="000000"/>
                </a:solidFill>
                <a:highlight>
                  <a:srgbClr val="FFFF00"/>
                </a:highlight>
                <a:latin typeface="Cascadia Mono" panose="020B0609020000020004" pitchFamily="49" charset="0"/>
              </a:rPr>
              <a:t> </a:t>
            </a:r>
            <a:r>
              <a:rPr lang="en-IN" sz="1400" dirty="0">
                <a:solidFill>
                  <a:srgbClr val="800000"/>
                </a:solidFill>
                <a:highlight>
                  <a:srgbClr val="FFFF00"/>
                </a:highlight>
                <a:latin typeface="Cascadia Mono" panose="020B0609020000020004" pitchFamily="49" charset="0"/>
              </a:rPr>
              <a:t>Page</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Language</a:t>
            </a:r>
            <a:r>
              <a:rPr lang="en-IN" sz="1400" dirty="0">
                <a:solidFill>
                  <a:srgbClr val="0000FF"/>
                </a:solidFill>
                <a:highlight>
                  <a:srgbClr val="FFFF00"/>
                </a:highlight>
                <a:latin typeface="Cascadia Mono" panose="020B0609020000020004" pitchFamily="49" charset="0"/>
              </a:rPr>
              <a:t>="C#"</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AutoEventWireup</a:t>
            </a:r>
            <a:r>
              <a:rPr lang="en-IN" sz="1400" dirty="0">
                <a:solidFill>
                  <a:srgbClr val="0000FF"/>
                </a:solidFill>
                <a:highlight>
                  <a:srgbClr val="FFFF00"/>
                </a:highlight>
                <a:latin typeface="Cascadia Mono" panose="020B0609020000020004" pitchFamily="49" charset="0"/>
              </a:rPr>
              <a:t>="true"</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CodeBehind</a:t>
            </a:r>
            <a:r>
              <a:rPr lang="en-IN" sz="1400" dirty="0">
                <a:solidFill>
                  <a:srgbClr val="0000FF"/>
                </a:solidFill>
                <a:highlight>
                  <a:srgbClr val="FFFF00"/>
                </a:highlight>
                <a:latin typeface="Cascadia Mono" panose="020B0609020000020004" pitchFamily="49" charset="0"/>
              </a:rPr>
              <a:t>="</a:t>
            </a:r>
            <a:r>
              <a:rPr lang="en-IN" sz="1400" dirty="0" err="1">
                <a:solidFill>
                  <a:srgbClr val="0000FF"/>
                </a:solidFill>
                <a:highlight>
                  <a:srgbClr val="FFFF00"/>
                </a:highlight>
                <a:latin typeface="Cascadia Mono" panose="020B0609020000020004" pitchFamily="49" charset="0"/>
              </a:rPr>
              <a:t>CustomValidator.aspx.cs</a:t>
            </a:r>
            <a:r>
              <a:rPr lang="en-IN" sz="1400" dirty="0">
                <a:solidFill>
                  <a:srgbClr val="0000FF"/>
                </a:solidFill>
                <a:highlight>
                  <a:srgbClr val="FFFF00"/>
                </a:highlight>
                <a:latin typeface="Cascadia Mono" panose="020B0609020000020004" pitchFamily="49" charset="0"/>
              </a:rPr>
              <a:t>"</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Inherits</a:t>
            </a:r>
            <a:r>
              <a:rPr lang="en-IN" sz="1400" dirty="0">
                <a:solidFill>
                  <a:srgbClr val="0000FF"/>
                </a:solidFill>
                <a:highlight>
                  <a:srgbClr val="FFFF00"/>
                </a:highlight>
                <a:latin typeface="Cascadia Mono" panose="020B0609020000020004" pitchFamily="49" charset="0"/>
              </a:rPr>
              <a:t>="WebApplication1.CustomValidator"</a:t>
            </a:r>
            <a:r>
              <a:rPr lang="en-IN" sz="1400" dirty="0">
                <a:solidFill>
                  <a:srgbClr val="000000"/>
                </a:solidFill>
                <a:highlight>
                  <a:srgbClr val="FFFF00"/>
                </a:highlight>
                <a:latin typeface="Cascadia Mono" panose="020B0609020000020004" pitchFamily="49" charset="0"/>
              </a:rPr>
              <a:t> %&gt;</a:t>
            </a:r>
          </a:p>
          <a:p>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DOCTYPE</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html</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html</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xmlns</a:t>
            </a:r>
            <a:r>
              <a:rPr lang="en-IN" sz="1400" dirty="0">
                <a:solidFill>
                  <a:srgbClr val="0000FF"/>
                </a:solidFill>
                <a:highlight>
                  <a:srgbClr val="FFFF00"/>
                </a:highlight>
                <a:latin typeface="Cascadia Mono" panose="020B0609020000020004" pitchFamily="49" charset="0"/>
              </a:rPr>
              <a:t>="http://www.w3.org/1999/xhtml"&gt;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head</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title</a:t>
            </a:r>
            <a:r>
              <a:rPr lang="en-IN" sz="1400" dirty="0">
                <a:solidFill>
                  <a:srgbClr val="0000FF"/>
                </a:solidFill>
                <a:highlight>
                  <a:srgbClr val="FFFF00"/>
                </a:highlight>
                <a:latin typeface="Cascadia Mono" panose="020B0609020000020004" pitchFamily="49" charset="0"/>
              </a:rPr>
              <a:t>&gt;&lt;/</a:t>
            </a:r>
            <a:r>
              <a:rPr lang="en-IN" sz="1400" dirty="0">
                <a:solidFill>
                  <a:srgbClr val="800000"/>
                </a:solidFill>
                <a:highlight>
                  <a:srgbClr val="FFFF00"/>
                </a:highlight>
                <a:latin typeface="Cascadia Mono" panose="020B0609020000020004" pitchFamily="49" charset="0"/>
              </a:rPr>
              <a:t>title</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head</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body</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form</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="form1"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div</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Label</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="Label1"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Text</a:t>
            </a:r>
            <a:r>
              <a:rPr lang="en-IN" sz="1400" dirty="0">
                <a:solidFill>
                  <a:srgbClr val="0000FF"/>
                </a:solidFill>
                <a:highlight>
                  <a:srgbClr val="FFFF00"/>
                </a:highlight>
                <a:latin typeface="Cascadia Mono" panose="020B0609020000020004" pitchFamily="49" charset="0"/>
              </a:rPr>
              <a:t>="User ID:"&gt;&lt;/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Label</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TextBox</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="TextBox1"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TextBox</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US" sz="1400" dirty="0">
                <a:solidFill>
                  <a:srgbClr val="000000"/>
                </a:solidFill>
                <a:highlight>
                  <a:srgbClr val="FFFF00"/>
                </a:highlight>
                <a:latin typeface="Cascadia Mono" panose="020B0609020000020004" pitchFamily="49" charset="0"/>
              </a:rPr>
              <a:t> </a:t>
            </a:r>
            <a:r>
              <a:rPr lang="en-US" sz="1400" dirty="0">
                <a:solidFill>
                  <a:srgbClr val="0000FF"/>
                </a:solidFill>
                <a:highlight>
                  <a:srgbClr val="FFFF00"/>
                </a:highlight>
                <a:latin typeface="Cascadia Mono" panose="020B0609020000020004" pitchFamily="49" charset="0"/>
              </a:rPr>
              <a:t>&lt;</a:t>
            </a:r>
            <a:r>
              <a:rPr lang="en-US" sz="1400" dirty="0" err="1">
                <a:solidFill>
                  <a:srgbClr val="800000"/>
                </a:solidFill>
                <a:highlight>
                  <a:srgbClr val="FFFF00"/>
                </a:highlight>
                <a:latin typeface="Cascadia Mono" panose="020B0609020000020004" pitchFamily="49" charset="0"/>
              </a:rPr>
              <a:t>asp</a:t>
            </a:r>
            <a:r>
              <a:rPr lang="en-US" sz="1400" dirty="0" err="1">
                <a:solidFill>
                  <a:srgbClr val="0000FF"/>
                </a:solidFill>
                <a:highlight>
                  <a:srgbClr val="FFFF00"/>
                </a:highlight>
                <a:latin typeface="Cascadia Mono" panose="020B0609020000020004" pitchFamily="49" charset="0"/>
              </a:rPr>
              <a:t>:</a:t>
            </a:r>
            <a:r>
              <a:rPr lang="en-US" sz="1400" dirty="0" err="1">
                <a:solidFill>
                  <a:srgbClr val="800000"/>
                </a:solidFill>
                <a:highlight>
                  <a:srgbClr val="FFFF00"/>
                </a:highlight>
                <a:latin typeface="Cascadia Mono" panose="020B0609020000020004" pitchFamily="49" charset="0"/>
              </a:rPr>
              <a:t>RequiredFieldValidator</a:t>
            </a:r>
            <a:r>
              <a:rPr lang="en-US" sz="1400" dirty="0">
                <a:solidFill>
                  <a:srgbClr val="000000"/>
                </a:solidFill>
                <a:highlight>
                  <a:srgbClr val="FFFF00"/>
                </a:highlight>
                <a:latin typeface="Cascadia Mono" panose="020B0609020000020004" pitchFamily="49" charset="0"/>
              </a:rPr>
              <a:t> </a:t>
            </a:r>
            <a:r>
              <a:rPr lang="en-US" sz="1400" dirty="0">
                <a:solidFill>
                  <a:srgbClr val="FF0000"/>
                </a:solidFill>
                <a:highlight>
                  <a:srgbClr val="FFFF00"/>
                </a:highlight>
                <a:latin typeface="Cascadia Mono" panose="020B0609020000020004" pitchFamily="49" charset="0"/>
              </a:rPr>
              <a:t>ID</a:t>
            </a:r>
            <a:r>
              <a:rPr lang="en-US" sz="1400" dirty="0">
                <a:solidFill>
                  <a:srgbClr val="0000FF"/>
                </a:solidFill>
                <a:highlight>
                  <a:srgbClr val="FFFF00"/>
                </a:highlight>
                <a:latin typeface="Cascadia Mono" panose="020B0609020000020004" pitchFamily="49" charset="0"/>
              </a:rPr>
              <a:t>="RequiredFieldValidator1"</a:t>
            </a:r>
            <a:r>
              <a:rPr lang="en-US" sz="1400" dirty="0">
                <a:solidFill>
                  <a:srgbClr val="000000"/>
                </a:solidFill>
                <a:highlight>
                  <a:srgbClr val="FFFF00"/>
                </a:highlight>
                <a:latin typeface="Cascadia Mono" panose="020B0609020000020004" pitchFamily="49" charset="0"/>
              </a:rPr>
              <a:t> </a:t>
            </a:r>
            <a:r>
              <a:rPr lang="en-US" sz="1400" dirty="0" err="1">
                <a:solidFill>
                  <a:srgbClr val="FF0000"/>
                </a:solidFill>
                <a:highlight>
                  <a:srgbClr val="FFFF00"/>
                </a:highlight>
                <a:latin typeface="Cascadia Mono" panose="020B0609020000020004" pitchFamily="49" charset="0"/>
              </a:rPr>
              <a:t>runat</a:t>
            </a:r>
            <a:r>
              <a:rPr lang="en-US" sz="1400" dirty="0">
                <a:solidFill>
                  <a:srgbClr val="0000FF"/>
                </a:solidFill>
                <a:highlight>
                  <a:srgbClr val="FFFF00"/>
                </a:highlight>
                <a:latin typeface="Cascadia Mono" panose="020B0609020000020004" pitchFamily="49" charset="0"/>
              </a:rPr>
              <a:t>="server"</a:t>
            </a:r>
            <a:endParaRPr lang="en-US"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ControlToValidate</a:t>
            </a:r>
            <a:r>
              <a:rPr lang="en-IN" sz="1400" dirty="0">
                <a:solidFill>
                  <a:srgbClr val="0000FF"/>
                </a:solidFill>
                <a:highlight>
                  <a:srgbClr val="FFFF00"/>
                </a:highlight>
                <a:latin typeface="Cascadia Mono" panose="020B0609020000020004" pitchFamily="49" charset="0"/>
              </a:rPr>
              <a:t>="TextBox1"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ErrorMessage</a:t>
            </a:r>
            <a:r>
              <a:rPr lang="en-IN" sz="1400" dirty="0">
                <a:solidFill>
                  <a:srgbClr val="0000FF"/>
                </a:solidFill>
                <a:highlight>
                  <a:srgbClr val="FFFF00"/>
                </a:highlight>
                <a:latin typeface="Cascadia Mono" panose="020B0609020000020004" pitchFamily="49" charset="0"/>
              </a:rPr>
              <a:t>="User id required"&gt;&lt;/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RequiredFieldValidator</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CustomValidator</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="CustomValidator1"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OnServerValidate</a:t>
            </a:r>
            <a:r>
              <a:rPr lang="en-IN" sz="1400" dirty="0">
                <a:solidFill>
                  <a:srgbClr val="0000FF"/>
                </a:solidFill>
                <a:highlight>
                  <a:srgbClr val="FFFF00"/>
                </a:highlight>
                <a:latin typeface="Cascadia Mono" panose="020B0609020000020004" pitchFamily="49" charset="0"/>
              </a:rPr>
              <a:t>="</a:t>
            </a:r>
            <a:r>
              <a:rPr lang="en-IN" sz="1400" dirty="0" err="1">
                <a:solidFill>
                  <a:srgbClr val="0000FF"/>
                </a:solidFill>
                <a:highlight>
                  <a:srgbClr val="FFFF00"/>
                </a:highlight>
                <a:latin typeface="Cascadia Mono" panose="020B0609020000020004" pitchFamily="49" charset="0"/>
              </a:rPr>
              <a:t>UserCustomValidate</a:t>
            </a:r>
            <a:r>
              <a:rPr lang="en-IN" sz="1400" dirty="0">
                <a:solidFill>
                  <a:srgbClr val="0000FF"/>
                </a:solidFill>
                <a:highlight>
                  <a:srgbClr val="FFFF00"/>
                </a:highlight>
                <a:latin typeface="Cascadia Mono" panose="020B0609020000020004" pitchFamily="49" charset="0"/>
              </a:rPr>
              <a: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ControlToValidate</a:t>
            </a:r>
            <a:r>
              <a:rPr lang="en-IN" sz="1400" dirty="0">
                <a:solidFill>
                  <a:srgbClr val="0000FF"/>
                </a:solidFill>
                <a:highlight>
                  <a:srgbClr val="FFFF00"/>
                </a:highlight>
                <a:latin typeface="Cascadia Mono" panose="020B0609020000020004" pitchFamily="49" charset="0"/>
              </a:rPr>
              <a:t>="TextBox1"</a:t>
            </a:r>
            <a:endParaRPr lang="en-IN" sz="1400" dirty="0">
              <a:solidFill>
                <a:srgbClr val="000000"/>
              </a:solidFill>
              <a:highlight>
                <a:srgbClr val="FFFF00"/>
              </a:highlight>
              <a:latin typeface="Cascadia Mono" panose="020B0609020000020004" pitchFamily="49" charset="0"/>
            </a:endParaRPr>
          </a:p>
          <a:p>
            <a:r>
              <a:rPr lang="en-US" sz="1400" dirty="0">
                <a:solidFill>
                  <a:srgbClr val="000000"/>
                </a:solidFill>
                <a:highlight>
                  <a:srgbClr val="FFFF00"/>
                </a:highlight>
                <a:latin typeface="Cascadia Mono" panose="020B0609020000020004" pitchFamily="49" charset="0"/>
              </a:rPr>
              <a:t>            </a:t>
            </a:r>
            <a:r>
              <a:rPr lang="en-US" sz="1400" dirty="0" err="1">
                <a:solidFill>
                  <a:srgbClr val="FF0000"/>
                </a:solidFill>
                <a:highlight>
                  <a:srgbClr val="FFFF00"/>
                </a:highlight>
                <a:latin typeface="Cascadia Mono" panose="020B0609020000020004" pitchFamily="49" charset="0"/>
              </a:rPr>
              <a:t>ErrorMessage</a:t>
            </a:r>
            <a:r>
              <a:rPr lang="en-US" sz="1400" dirty="0">
                <a:solidFill>
                  <a:srgbClr val="0000FF"/>
                </a:solidFill>
                <a:highlight>
                  <a:srgbClr val="FFFF00"/>
                </a:highlight>
                <a:latin typeface="Cascadia Mono" panose="020B0609020000020004" pitchFamily="49" charset="0"/>
              </a:rPr>
              <a:t>="User ID should have </a:t>
            </a:r>
            <a:r>
              <a:rPr lang="en-US" sz="1400" dirty="0" err="1">
                <a:solidFill>
                  <a:srgbClr val="0000FF"/>
                </a:solidFill>
                <a:highlight>
                  <a:srgbClr val="FFFF00"/>
                </a:highlight>
                <a:latin typeface="Cascadia Mono" panose="020B0609020000020004" pitchFamily="49" charset="0"/>
              </a:rPr>
              <a:t>atleast</a:t>
            </a:r>
            <a:r>
              <a:rPr lang="en-US" sz="1400" dirty="0">
                <a:solidFill>
                  <a:srgbClr val="0000FF"/>
                </a:solidFill>
                <a:highlight>
                  <a:srgbClr val="FFFF00"/>
                </a:highlight>
                <a:latin typeface="Cascadia Mono" panose="020B0609020000020004" pitchFamily="49" charset="0"/>
              </a:rPr>
              <a:t> a capital, small and digit and should be greater than 5 and less</a:t>
            </a:r>
          </a:p>
          <a:p>
            <a:r>
              <a:rPr lang="en-IN" sz="1400" dirty="0">
                <a:solidFill>
                  <a:srgbClr val="0000FF"/>
                </a:solidFill>
                <a:highlight>
                  <a:srgbClr val="FFFF00"/>
                </a:highlight>
                <a:latin typeface="Cascadia Mono" panose="020B0609020000020004" pitchFamily="49" charset="0"/>
              </a:rPr>
              <a:t>than 26 letters"</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SetFocusOnError</a:t>
            </a:r>
            <a:r>
              <a:rPr lang="en-IN" sz="1400" dirty="0">
                <a:solidFill>
                  <a:srgbClr val="0000FF"/>
                </a:solidFill>
                <a:highlight>
                  <a:srgbClr val="FFFF00"/>
                </a:highlight>
                <a:latin typeface="Cascadia Mono" panose="020B0609020000020004" pitchFamily="49" charset="0"/>
              </a:rPr>
              <a:t>="True"&gt;&lt;/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CustomValidator</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div</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Button</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="Button1"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OnClick</a:t>
            </a:r>
            <a:r>
              <a:rPr lang="en-IN" sz="1400" dirty="0">
                <a:solidFill>
                  <a:srgbClr val="0000FF"/>
                </a:solidFill>
                <a:highlight>
                  <a:srgbClr val="FFFF00"/>
                </a:highlight>
                <a:latin typeface="Cascadia Mono" panose="020B0609020000020004" pitchFamily="49" charset="0"/>
              </a:rPr>
              <a:t>="Button1_Click"</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Text</a:t>
            </a:r>
            <a:r>
              <a:rPr lang="en-IN" sz="1400" dirty="0">
                <a:solidFill>
                  <a:srgbClr val="0000FF"/>
                </a:solidFill>
                <a:highlight>
                  <a:srgbClr val="FFFF00"/>
                </a:highlight>
                <a:latin typeface="Cascadia Mono" panose="020B0609020000020004" pitchFamily="49" charset="0"/>
              </a:rPr>
              <a:t>="Submit"&gt;&lt;/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Button</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form</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body</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html</a:t>
            </a:r>
            <a:r>
              <a:rPr lang="en-IN" sz="1400" dirty="0">
                <a:solidFill>
                  <a:srgbClr val="0000FF"/>
                </a:solidFill>
                <a:highlight>
                  <a:srgbClr val="FFFF00"/>
                </a:highlight>
                <a:latin typeface="Cascadia Mono" panose="020B0609020000020004" pitchFamily="49" charset="0"/>
              </a:rPr>
              <a:t>&gt;</a:t>
            </a:r>
            <a:endParaRPr lang="en-IN" dirty="0"/>
          </a:p>
        </p:txBody>
      </p:sp>
    </p:spTree>
    <p:extLst>
      <p:ext uri="{BB962C8B-B14F-4D97-AF65-F5344CB8AC3E}">
        <p14:creationId xmlns:p14="http://schemas.microsoft.com/office/powerpoint/2010/main" val="3074775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9DB15A-565F-3790-5A9E-57897DD67217}"/>
              </a:ext>
            </a:extLst>
          </p:cNvPr>
          <p:cNvSpPr txBox="1"/>
          <p:nvPr/>
        </p:nvSpPr>
        <p:spPr>
          <a:xfrm>
            <a:off x="0" y="609600"/>
            <a:ext cx="8991600" cy="5262979"/>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UserCustomValidate</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source, </a:t>
            </a:r>
            <a:r>
              <a:rPr lang="en-US" sz="1400" dirty="0" err="1">
                <a:solidFill>
                  <a:srgbClr val="000000"/>
                </a:solidFill>
                <a:latin typeface="Cascadia Mono" panose="020B0609020000020004" pitchFamily="49" charset="0"/>
              </a:rPr>
              <a:t>ServerValidateEventArgs</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args</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string</a:t>
            </a:r>
            <a:r>
              <a:rPr lang="en-IN" sz="1400" dirty="0">
                <a:solidFill>
                  <a:srgbClr val="000000"/>
                </a:solidFill>
                <a:latin typeface="Cascadia Mono" panose="020B0609020000020004" pitchFamily="49" charset="0"/>
              </a:rPr>
              <a:t> str = </a:t>
            </a:r>
            <a:r>
              <a:rPr lang="en-IN" sz="1400" dirty="0" err="1">
                <a:solidFill>
                  <a:srgbClr val="000000"/>
                </a:solidFill>
                <a:latin typeface="Cascadia Mono" panose="020B0609020000020004" pitchFamily="49" charset="0"/>
              </a:rPr>
              <a:t>args.Value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args.IsValid</a:t>
            </a:r>
            <a:r>
              <a:rPr lang="en-IN" sz="1400" dirty="0">
                <a:solidFill>
                  <a:srgbClr val="000000"/>
                </a:solidFill>
                <a:latin typeface="Cascadia Mono" panose="020B0609020000020004" pitchFamily="49" charset="0"/>
              </a:rPr>
              <a:t>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//checking for input length greater than 6 and less than 25 characters</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str.Length</a:t>
            </a:r>
            <a:r>
              <a:rPr lang="en-US" sz="1400" dirty="0">
                <a:solidFill>
                  <a:srgbClr val="000000"/>
                </a:solidFill>
                <a:latin typeface="Cascadia Mono" panose="020B0609020000020004" pitchFamily="49" charset="0"/>
              </a:rPr>
              <a:t> &lt; 6 || </a:t>
            </a:r>
            <a:r>
              <a:rPr lang="en-US" sz="1400" dirty="0" err="1">
                <a:solidFill>
                  <a:srgbClr val="000000"/>
                </a:solidFill>
                <a:latin typeface="Cascadia Mono" panose="020B0609020000020004" pitchFamily="49" charset="0"/>
              </a:rPr>
              <a:t>str.Length</a:t>
            </a:r>
            <a:r>
              <a:rPr lang="en-US" sz="1400" dirty="0">
                <a:solidFill>
                  <a:srgbClr val="000000"/>
                </a:solidFill>
                <a:latin typeface="Cascadia Mono" panose="020B0609020000020004" pitchFamily="49" charset="0"/>
              </a:rPr>
              <a:t> &gt; 25)</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//checking for a </a:t>
            </a:r>
            <a:r>
              <a:rPr lang="en-US" sz="1400" dirty="0" err="1">
                <a:solidFill>
                  <a:srgbClr val="008000"/>
                </a:solidFill>
                <a:latin typeface="Cascadia Mono" panose="020B0609020000020004" pitchFamily="49" charset="0"/>
              </a:rPr>
              <a:t>atleast</a:t>
            </a:r>
            <a:r>
              <a:rPr lang="en-US" sz="1400" dirty="0">
                <a:solidFill>
                  <a:srgbClr val="008000"/>
                </a:solidFill>
                <a:latin typeface="Cascadia Mono" panose="020B0609020000020004" pitchFamily="49" charset="0"/>
              </a:rPr>
              <a:t> a single capital letter</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bool</a:t>
            </a:r>
            <a:r>
              <a:rPr lang="en-IN" sz="1400" dirty="0">
                <a:solidFill>
                  <a:srgbClr val="000000"/>
                </a:solidFill>
                <a:latin typeface="Cascadia Mono" panose="020B0609020000020004" pitchFamily="49" charset="0"/>
              </a:rPr>
              <a:t> capital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foreach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char</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in</a:t>
            </a:r>
            <a:r>
              <a:rPr lang="en-US" sz="1400" dirty="0">
                <a:solidFill>
                  <a:srgbClr val="000000"/>
                </a:solidFill>
                <a:latin typeface="Cascadia Mono" panose="020B0609020000020004" pitchFamily="49" charset="0"/>
              </a:rPr>
              <a:t> str)</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&gt;= </a:t>
            </a:r>
            <a:r>
              <a:rPr lang="en-US" sz="1400" dirty="0">
                <a:solidFill>
                  <a:srgbClr val="A31515"/>
                </a:solidFill>
                <a:latin typeface="Cascadia Mono" panose="020B0609020000020004" pitchFamily="49" charset="0"/>
              </a:rPr>
              <a:t>'A'</a:t>
            </a:r>
            <a:r>
              <a:rPr lang="en-US" sz="1400" dirty="0">
                <a:solidFill>
                  <a:srgbClr val="000000"/>
                </a:solidFill>
                <a:latin typeface="Cascadia Mono" panose="020B0609020000020004" pitchFamily="49" charset="0"/>
              </a:rPr>
              <a:t> &amp;&amp;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&lt;= </a:t>
            </a:r>
            <a:r>
              <a:rPr lang="en-US" sz="1400" dirty="0">
                <a:solidFill>
                  <a:srgbClr val="A31515"/>
                </a:solidFill>
                <a:latin typeface="Cascadia Mono" panose="020B0609020000020004" pitchFamily="49" charset="0"/>
              </a:rPr>
              <a:t>'Z'</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capital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break</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(!capital)</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endParaRPr lang="en-IN" dirty="0"/>
          </a:p>
        </p:txBody>
      </p:sp>
      <p:sp>
        <p:nvSpPr>
          <p:cNvPr id="2" name="TextBox 1">
            <a:extLst>
              <a:ext uri="{FF2B5EF4-FFF2-40B4-BE49-F238E27FC236}">
                <a16:creationId xmlns:a16="http://schemas.microsoft.com/office/drawing/2014/main" id="{2EF2689E-4EDD-F426-4120-1F521DF40D23}"/>
              </a:ext>
            </a:extLst>
          </p:cNvPr>
          <p:cNvSpPr txBox="1"/>
          <p:nvPr/>
        </p:nvSpPr>
        <p:spPr>
          <a:xfrm>
            <a:off x="914400" y="152400"/>
            <a:ext cx="7696200" cy="369332"/>
          </a:xfrm>
          <a:prstGeom prst="rect">
            <a:avLst/>
          </a:prstGeom>
          <a:noFill/>
        </p:spPr>
        <p:txBody>
          <a:bodyPr wrap="square" rtlCol="0">
            <a:spAutoFit/>
          </a:bodyPr>
          <a:lstStyle/>
          <a:p>
            <a:r>
              <a:rPr lang="en-IN" sz="1800" b="1" dirty="0">
                <a:solidFill>
                  <a:srgbClr val="002060"/>
                </a:solidFill>
              </a:rPr>
              <a:t>Create a method “</a:t>
            </a:r>
            <a:r>
              <a:rPr lang="en-IN" sz="1800" b="1" dirty="0" err="1">
                <a:solidFill>
                  <a:srgbClr val="002060"/>
                </a:solidFill>
              </a:rPr>
              <a:t>UserCustomValidate</a:t>
            </a:r>
            <a:r>
              <a:rPr lang="en-IN" sz="1800" b="1" dirty="0">
                <a:solidFill>
                  <a:srgbClr val="002060"/>
                </a:solidFill>
              </a:rPr>
              <a:t>()” in C# as shown below:</a:t>
            </a:r>
          </a:p>
        </p:txBody>
      </p:sp>
    </p:spTree>
    <p:extLst>
      <p:ext uri="{BB962C8B-B14F-4D97-AF65-F5344CB8AC3E}">
        <p14:creationId xmlns:p14="http://schemas.microsoft.com/office/powerpoint/2010/main" val="553097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545E7D-CC45-5504-E204-F99FB288BC1A}"/>
              </a:ext>
            </a:extLst>
          </p:cNvPr>
          <p:cNvSpPr txBox="1"/>
          <p:nvPr/>
        </p:nvSpPr>
        <p:spPr>
          <a:xfrm>
            <a:off x="152400" y="258901"/>
            <a:ext cx="8534400" cy="6340197"/>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//checking for a </a:t>
            </a:r>
            <a:r>
              <a:rPr lang="en-US" sz="1400" dirty="0" err="1">
                <a:solidFill>
                  <a:srgbClr val="008000"/>
                </a:solidFill>
                <a:latin typeface="Cascadia Mono" panose="020B0609020000020004" pitchFamily="49" charset="0"/>
              </a:rPr>
              <a:t>atleast</a:t>
            </a:r>
            <a:r>
              <a:rPr lang="en-US" sz="1400" dirty="0">
                <a:solidFill>
                  <a:srgbClr val="008000"/>
                </a:solidFill>
                <a:latin typeface="Cascadia Mono" panose="020B0609020000020004" pitchFamily="49" charset="0"/>
              </a:rPr>
              <a:t> a single lower letter</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bool</a:t>
            </a:r>
            <a:r>
              <a:rPr lang="en-IN" sz="1400" dirty="0">
                <a:solidFill>
                  <a:srgbClr val="000000"/>
                </a:solidFill>
                <a:latin typeface="Cascadia Mono" panose="020B0609020000020004" pitchFamily="49" charset="0"/>
              </a:rPr>
              <a:t> lower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foreach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char</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in</a:t>
            </a:r>
            <a:r>
              <a:rPr lang="en-US" sz="1400" dirty="0">
                <a:solidFill>
                  <a:srgbClr val="000000"/>
                </a:solidFill>
                <a:latin typeface="Cascadia Mono" panose="020B0609020000020004" pitchFamily="49" charset="0"/>
              </a:rPr>
              <a:t> str)</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&gt;= </a:t>
            </a:r>
            <a:r>
              <a:rPr lang="en-US" sz="1400" dirty="0">
                <a:solidFill>
                  <a:srgbClr val="A31515"/>
                </a:solidFill>
                <a:latin typeface="Cascadia Mono" panose="020B0609020000020004" pitchFamily="49" charset="0"/>
              </a:rPr>
              <a:t>'a'</a:t>
            </a:r>
            <a:r>
              <a:rPr lang="en-US" sz="1400" dirty="0">
                <a:solidFill>
                  <a:srgbClr val="000000"/>
                </a:solidFill>
                <a:latin typeface="Cascadia Mono" panose="020B0609020000020004" pitchFamily="49" charset="0"/>
              </a:rPr>
              <a:t> &amp;&amp;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&lt;= </a:t>
            </a:r>
            <a:r>
              <a:rPr lang="en-US" sz="1400" dirty="0">
                <a:solidFill>
                  <a:srgbClr val="A31515"/>
                </a:solidFill>
                <a:latin typeface="Cascadia Mono" panose="020B0609020000020004" pitchFamily="49" charset="0"/>
              </a:rPr>
              <a:t>'z'</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lower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break</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(!lower)</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bool</a:t>
            </a:r>
            <a:r>
              <a:rPr lang="en-IN" sz="1400" dirty="0">
                <a:solidFill>
                  <a:srgbClr val="000000"/>
                </a:solidFill>
                <a:latin typeface="Cascadia Mono" panose="020B0609020000020004" pitchFamily="49" charset="0"/>
              </a:rPr>
              <a:t> digit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foreach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char</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in</a:t>
            </a:r>
            <a:r>
              <a:rPr lang="en-US" sz="1400" dirty="0">
                <a:solidFill>
                  <a:srgbClr val="000000"/>
                </a:solidFill>
                <a:latin typeface="Cascadia Mono" panose="020B0609020000020004" pitchFamily="49" charset="0"/>
              </a:rPr>
              <a:t> str)</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&gt;= </a:t>
            </a:r>
            <a:r>
              <a:rPr lang="en-US" sz="1400" dirty="0">
                <a:solidFill>
                  <a:srgbClr val="A31515"/>
                </a:solidFill>
                <a:latin typeface="Cascadia Mono" panose="020B0609020000020004" pitchFamily="49" charset="0"/>
              </a:rPr>
              <a:t>'0'</a:t>
            </a:r>
            <a:r>
              <a:rPr lang="en-US" sz="1400" dirty="0">
                <a:solidFill>
                  <a:srgbClr val="000000"/>
                </a:solidFill>
                <a:latin typeface="Cascadia Mono" panose="020B0609020000020004" pitchFamily="49" charset="0"/>
              </a:rPr>
              <a:t> &amp;&amp;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&lt;= </a:t>
            </a:r>
            <a:r>
              <a:rPr lang="en-US" sz="1400" dirty="0">
                <a:solidFill>
                  <a:srgbClr val="A31515"/>
                </a:solidFill>
                <a:latin typeface="Cascadia Mono" panose="020B0609020000020004" pitchFamily="49" charset="0"/>
              </a:rPr>
              <a:t>'9'</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digit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break</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(!digit)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args.IsValid</a:t>
            </a:r>
            <a:r>
              <a:rPr lang="en-IN" sz="1400" dirty="0">
                <a:solidFill>
                  <a:srgbClr val="000000"/>
                </a:solidFill>
                <a:latin typeface="Cascadia Mono" panose="020B0609020000020004" pitchFamily="49" charset="0"/>
              </a:rPr>
              <a:t>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 //end of </a:t>
            </a:r>
            <a:r>
              <a:rPr lang="en-IN" sz="1400" dirty="0" err="1">
                <a:solidFill>
                  <a:srgbClr val="000000"/>
                </a:solidFill>
                <a:latin typeface="Cascadia Mono" panose="020B0609020000020004" pitchFamily="49" charset="0"/>
              </a:rPr>
              <a:t>UserCustom</a:t>
            </a:r>
            <a:r>
              <a:rPr lang="en-IN" dirty="0" err="1">
                <a:latin typeface="Cascadia Mono" panose="020B0609020000020004" pitchFamily="49" charset="0"/>
              </a:rPr>
              <a:t>Validate</a:t>
            </a:r>
            <a:r>
              <a:rPr lang="en-IN" dirty="0">
                <a:latin typeface="Cascadia Mono" panose="020B0609020000020004" pitchFamily="49" charset="0"/>
              </a:rPr>
              <a:t> method</a:t>
            </a:r>
            <a:endParaRPr lang="en-IN" dirty="0"/>
          </a:p>
        </p:txBody>
      </p:sp>
    </p:spTree>
    <p:extLst>
      <p:ext uri="{BB962C8B-B14F-4D97-AF65-F5344CB8AC3E}">
        <p14:creationId xmlns:p14="http://schemas.microsoft.com/office/powerpoint/2010/main" val="847650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C08AA-6029-910F-3FA3-6A64FBF0F260}"/>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49459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8E3BCA-BD6D-9FC0-3296-23F5DDB446BB}"/>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3583186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4BD24-B40D-63D9-972B-299526AF0601}"/>
              </a:ext>
            </a:extLst>
          </p:cNvPr>
          <p:cNvSpPr txBox="1">
            <a:spLocks/>
          </p:cNvSpPr>
          <p:nvPr/>
        </p:nvSpPr>
        <p:spPr>
          <a:xfrm>
            <a:off x="1981200" y="2819400"/>
            <a:ext cx="5943600" cy="925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600" b="1" dirty="0">
                <a:solidFill>
                  <a:srgbClr val="FFFF00"/>
                </a:solidFill>
              </a:rPr>
              <a:t>Renaming a Web Form</a:t>
            </a:r>
            <a:endParaRPr lang="en-IN" sz="3600" b="1" dirty="0">
              <a:solidFill>
                <a:srgbClr val="FFFF00"/>
              </a:solidFill>
            </a:endParaRPr>
          </a:p>
        </p:txBody>
      </p:sp>
    </p:spTree>
    <p:extLst>
      <p:ext uri="{BB962C8B-B14F-4D97-AF65-F5344CB8AC3E}">
        <p14:creationId xmlns:p14="http://schemas.microsoft.com/office/powerpoint/2010/main" val="1858899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7D3AB5-4062-8E51-4662-711474D85419}"/>
              </a:ext>
            </a:extLst>
          </p:cNvPr>
          <p:cNvSpPr txBox="1"/>
          <p:nvPr/>
        </p:nvSpPr>
        <p:spPr>
          <a:xfrm>
            <a:off x="18661" y="914400"/>
            <a:ext cx="9029700" cy="3139321"/>
          </a:xfrm>
          <a:prstGeom prst="rect">
            <a:avLst/>
          </a:prstGeom>
          <a:noFill/>
        </p:spPr>
        <p:txBody>
          <a:bodyPr wrap="square">
            <a:spAutoFit/>
          </a:bodyPr>
          <a:lstStyle/>
          <a:p>
            <a:r>
              <a:rPr lang="en-IN" sz="1800" dirty="0"/>
              <a:t>function </a:t>
            </a:r>
            <a:r>
              <a:rPr lang="en-IN" sz="1800" dirty="0" err="1"/>
              <a:t>chkEmail</a:t>
            </a:r>
            <a:r>
              <a:rPr lang="en-IN" sz="1800" dirty="0"/>
              <a:t>()</a:t>
            </a:r>
          </a:p>
          <a:p>
            <a:r>
              <a:rPr lang="en-IN" sz="1800" dirty="0"/>
              <a:t>             {</a:t>
            </a:r>
          </a:p>
          <a:p>
            <a:r>
              <a:rPr lang="en-IN" sz="1800" dirty="0"/>
              <a:t>                 var email = </a:t>
            </a:r>
            <a:r>
              <a:rPr lang="en-IN" sz="1800" dirty="0" err="1"/>
              <a:t>document.getElementById</a:t>
            </a:r>
            <a:r>
              <a:rPr lang="en-IN" sz="1800" dirty="0"/>
              <a:t>("&lt;%= </a:t>
            </a:r>
            <a:r>
              <a:rPr lang="en-IN" sz="1800" dirty="0" err="1"/>
              <a:t>EmailID.ClientID</a:t>
            </a:r>
            <a:r>
              <a:rPr lang="en-IN" sz="1800" dirty="0"/>
              <a:t> %&gt;").value;</a:t>
            </a:r>
          </a:p>
          <a:p>
            <a:r>
              <a:rPr lang="en-IN" sz="1800" dirty="0"/>
              <a:t>                 var </a:t>
            </a:r>
            <a:r>
              <a:rPr lang="en-IN" sz="1800" dirty="0" err="1"/>
              <a:t>emailExp</a:t>
            </a:r>
            <a:r>
              <a:rPr lang="en-IN" sz="1800" dirty="0"/>
              <a:t> = /^([a-zA-Z0-9_\.\-])+\@(([a-zA-Z0-9\-])+\.)+([com\co\.\in])+$/; </a:t>
            </a:r>
          </a:p>
          <a:p>
            <a:endParaRPr lang="en-IN" sz="1800" dirty="0"/>
          </a:p>
          <a:p>
            <a:r>
              <a:rPr lang="en-IN" sz="1800" dirty="0"/>
              <a:t>                 if (!</a:t>
            </a:r>
            <a:r>
              <a:rPr lang="en-IN" sz="1800" dirty="0" err="1"/>
              <a:t>email.match</a:t>
            </a:r>
            <a:r>
              <a:rPr lang="en-IN" sz="1800" dirty="0"/>
              <a:t>(</a:t>
            </a:r>
            <a:r>
              <a:rPr lang="en-IN" sz="1800" dirty="0" err="1"/>
              <a:t>emailExp</a:t>
            </a:r>
            <a:r>
              <a:rPr lang="en-IN" sz="1800" dirty="0"/>
              <a:t>))</a:t>
            </a:r>
          </a:p>
          <a:p>
            <a:r>
              <a:rPr lang="en-IN" sz="1800" dirty="0"/>
              <a:t>                  {</a:t>
            </a:r>
          </a:p>
          <a:p>
            <a:r>
              <a:rPr lang="en-IN" sz="1800" dirty="0"/>
              <a:t>                     alert("Invalid Email Id");</a:t>
            </a:r>
          </a:p>
          <a:p>
            <a:r>
              <a:rPr lang="en-IN" sz="1800" dirty="0"/>
              <a:t>                     return false;</a:t>
            </a:r>
          </a:p>
          <a:p>
            <a:r>
              <a:rPr lang="en-IN" sz="1800" dirty="0"/>
              <a:t>                 }</a:t>
            </a:r>
          </a:p>
          <a:p>
            <a:r>
              <a:rPr lang="en-IN" sz="1800" dirty="0"/>
              <a:t>             }</a:t>
            </a:r>
          </a:p>
        </p:txBody>
      </p:sp>
      <p:sp>
        <p:nvSpPr>
          <p:cNvPr id="5" name="TextBox 4">
            <a:extLst>
              <a:ext uri="{FF2B5EF4-FFF2-40B4-BE49-F238E27FC236}">
                <a16:creationId xmlns:a16="http://schemas.microsoft.com/office/drawing/2014/main" id="{ACD0327E-B9D1-42AF-AD98-6DB8F80E76B4}"/>
              </a:ext>
            </a:extLst>
          </p:cNvPr>
          <p:cNvSpPr txBox="1"/>
          <p:nvPr/>
        </p:nvSpPr>
        <p:spPr>
          <a:xfrm>
            <a:off x="838200" y="5943600"/>
            <a:ext cx="8458200" cy="400110"/>
          </a:xfrm>
          <a:prstGeom prst="rect">
            <a:avLst/>
          </a:prstGeom>
          <a:noFill/>
        </p:spPr>
        <p:txBody>
          <a:bodyPr wrap="square">
            <a:spAutoFit/>
          </a:bodyPr>
          <a:lstStyle/>
          <a:p>
            <a:r>
              <a:rPr lang="sv-SE" sz="2000" dirty="0">
                <a:solidFill>
                  <a:srgbClr val="0070C0"/>
                </a:solidFill>
              </a:rPr>
              <a:t>/^([a-zA-Z0-9_\.\-])+\@(([a-zA-Z0-9\-])+\.)+([a-zA-Z]{2,5})+$/;</a:t>
            </a:r>
            <a:endParaRPr lang="en-IN" sz="2000" dirty="0">
              <a:solidFill>
                <a:srgbClr val="0070C0"/>
              </a:solidFill>
            </a:endParaRPr>
          </a:p>
        </p:txBody>
      </p:sp>
      <p:sp>
        <p:nvSpPr>
          <p:cNvPr id="7" name="TextBox 6">
            <a:extLst>
              <a:ext uri="{FF2B5EF4-FFF2-40B4-BE49-F238E27FC236}">
                <a16:creationId xmlns:a16="http://schemas.microsoft.com/office/drawing/2014/main" id="{527106B6-078F-70D5-6DF8-F792F83A6043}"/>
              </a:ext>
            </a:extLst>
          </p:cNvPr>
          <p:cNvSpPr txBox="1"/>
          <p:nvPr/>
        </p:nvSpPr>
        <p:spPr>
          <a:xfrm>
            <a:off x="914400" y="5029200"/>
            <a:ext cx="7881257" cy="400110"/>
          </a:xfrm>
          <a:prstGeom prst="rect">
            <a:avLst/>
          </a:prstGeom>
          <a:noFill/>
        </p:spPr>
        <p:txBody>
          <a:bodyPr wrap="square">
            <a:spAutoFit/>
          </a:bodyPr>
          <a:lstStyle/>
          <a:p>
            <a:r>
              <a:rPr lang="en-IN" sz="2000" dirty="0">
                <a:solidFill>
                  <a:srgbClr val="0070C0"/>
                </a:solidFill>
              </a:rPr>
              <a:t>/^([a-zA-Z0-9_\.\-])+\@(([a-zA-Z0-9\-])+\.)+([com\co\.\in])+$/; </a:t>
            </a:r>
          </a:p>
        </p:txBody>
      </p:sp>
      <p:sp>
        <p:nvSpPr>
          <p:cNvPr id="8" name="TextBox 7">
            <a:extLst>
              <a:ext uri="{FF2B5EF4-FFF2-40B4-BE49-F238E27FC236}">
                <a16:creationId xmlns:a16="http://schemas.microsoft.com/office/drawing/2014/main" id="{CB38ADA4-345B-3B21-751E-3A0EC3B15024}"/>
              </a:ext>
            </a:extLst>
          </p:cNvPr>
          <p:cNvSpPr txBox="1"/>
          <p:nvPr/>
        </p:nvSpPr>
        <p:spPr>
          <a:xfrm>
            <a:off x="3505200" y="5562600"/>
            <a:ext cx="685800" cy="307777"/>
          </a:xfrm>
          <a:prstGeom prst="rect">
            <a:avLst/>
          </a:prstGeom>
          <a:noFill/>
        </p:spPr>
        <p:txBody>
          <a:bodyPr wrap="square" rtlCol="0">
            <a:spAutoFit/>
          </a:bodyPr>
          <a:lstStyle/>
          <a:p>
            <a:r>
              <a:rPr lang="en-US" b="1" dirty="0">
                <a:solidFill>
                  <a:srgbClr val="C5053C"/>
                </a:solidFill>
              </a:rPr>
              <a:t>OR</a:t>
            </a:r>
            <a:endParaRPr lang="en-IN" b="1" dirty="0">
              <a:solidFill>
                <a:srgbClr val="C5053C"/>
              </a:solidFill>
            </a:endParaRPr>
          </a:p>
        </p:txBody>
      </p:sp>
    </p:spTree>
    <p:extLst>
      <p:ext uri="{BB962C8B-B14F-4D97-AF65-F5344CB8AC3E}">
        <p14:creationId xmlns:p14="http://schemas.microsoft.com/office/powerpoint/2010/main" val="1237009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946AB-34A4-7BD7-E079-5CB6E4448690}"/>
              </a:ext>
            </a:extLst>
          </p:cNvPr>
          <p:cNvSpPr txBox="1"/>
          <p:nvPr/>
        </p:nvSpPr>
        <p:spPr>
          <a:xfrm>
            <a:off x="609600" y="228600"/>
            <a:ext cx="8382000" cy="738664"/>
          </a:xfrm>
          <a:prstGeom prst="rect">
            <a:avLst/>
          </a:prstGeom>
          <a:noFill/>
        </p:spPr>
        <p:txBody>
          <a:bodyPr wrap="square" rtlCol="0">
            <a:spAutoFit/>
          </a:bodyPr>
          <a:lstStyle/>
          <a:p>
            <a:pPr algn="just"/>
            <a:r>
              <a:rPr lang="en-US" dirty="0"/>
              <a:t>If we rename a </a:t>
            </a:r>
            <a:r>
              <a:rPr lang="en-US" dirty="0" err="1"/>
              <a:t>WebForm</a:t>
            </a:r>
            <a:r>
              <a:rPr lang="en-US" dirty="0"/>
              <a:t>, then changed name is not reflected inside .</a:t>
            </a:r>
            <a:r>
              <a:rPr lang="en-US" dirty="0" err="1"/>
              <a:t>aspx</a:t>
            </a:r>
            <a:r>
              <a:rPr lang="en-US" dirty="0"/>
              <a:t> file. Example: I renamed “WebForm3” to “</a:t>
            </a:r>
            <a:r>
              <a:rPr lang="en-US" dirty="0" err="1"/>
              <a:t>CustomValidator</a:t>
            </a:r>
            <a:r>
              <a:rPr lang="en-US" dirty="0"/>
              <a:t>” but Inherits property has not changed the name as shown below:</a:t>
            </a:r>
          </a:p>
          <a:p>
            <a:pPr algn="just"/>
            <a:endParaRPr lang="en-IN" dirty="0"/>
          </a:p>
        </p:txBody>
      </p:sp>
      <p:pic>
        <p:nvPicPr>
          <p:cNvPr id="4" name="Picture 3">
            <a:extLst>
              <a:ext uri="{FF2B5EF4-FFF2-40B4-BE49-F238E27FC236}">
                <a16:creationId xmlns:a16="http://schemas.microsoft.com/office/drawing/2014/main" id="{DE3295EE-75B8-FE9C-A7B6-96ECED78A834}"/>
              </a:ext>
            </a:extLst>
          </p:cNvPr>
          <p:cNvPicPr>
            <a:picLocks noChangeAspect="1"/>
          </p:cNvPicPr>
          <p:nvPr/>
        </p:nvPicPr>
        <p:blipFill>
          <a:blip r:embed="rId2"/>
          <a:stretch>
            <a:fillRect/>
          </a:stretch>
        </p:blipFill>
        <p:spPr>
          <a:xfrm>
            <a:off x="122382" y="838200"/>
            <a:ext cx="9144000" cy="4905375"/>
          </a:xfrm>
          <a:prstGeom prst="rect">
            <a:avLst/>
          </a:prstGeom>
        </p:spPr>
      </p:pic>
      <p:sp>
        <p:nvSpPr>
          <p:cNvPr id="5" name="TextBox 4">
            <a:extLst>
              <a:ext uri="{FF2B5EF4-FFF2-40B4-BE49-F238E27FC236}">
                <a16:creationId xmlns:a16="http://schemas.microsoft.com/office/drawing/2014/main" id="{8E409579-32EE-41FB-E954-84D088C009CD}"/>
              </a:ext>
            </a:extLst>
          </p:cNvPr>
          <p:cNvSpPr txBox="1"/>
          <p:nvPr/>
        </p:nvSpPr>
        <p:spPr>
          <a:xfrm>
            <a:off x="838200" y="5943600"/>
            <a:ext cx="8153400" cy="584775"/>
          </a:xfrm>
          <a:prstGeom prst="rect">
            <a:avLst/>
          </a:prstGeom>
          <a:noFill/>
        </p:spPr>
        <p:txBody>
          <a:bodyPr wrap="square" rtlCol="0">
            <a:spAutoFit/>
          </a:bodyPr>
          <a:lstStyle/>
          <a:p>
            <a:r>
              <a:rPr lang="en-US" dirty="0"/>
              <a:t>So, we have to change it explicitly:</a:t>
            </a:r>
          </a:p>
          <a:p>
            <a:r>
              <a:rPr lang="en-IN" sz="1800" dirty="0">
                <a:solidFill>
                  <a:srgbClr val="FF0000"/>
                </a:solidFill>
                <a:latin typeface="Cascadia Mono" panose="020B0609020000020004" pitchFamily="49" charset="0"/>
              </a:rPr>
              <a:t>Inherits</a:t>
            </a:r>
            <a:r>
              <a:rPr lang="en-IN" sz="1800" dirty="0">
                <a:solidFill>
                  <a:srgbClr val="0000FF"/>
                </a:solidFill>
                <a:latin typeface="Cascadia Mono" panose="020B0609020000020004" pitchFamily="49" charset="0"/>
              </a:rPr>
              <a:t>="WebApplication1.CustomValidator"</a:t>
            </a:r>
            <a:endParaRPr lang="en-IN" dirty="0"/>
          </a:p>
        </p:txBody>
      </p:sp>
    </p:spTree>
    <p:extLst>
      <p:ext uri="{BB962C8B-B14F-4D97-AF65-F5344CB8AC3E}">
        <p14:creationId xmlns:p14="http://schemas.microsoft.com/office/powerpoint/2010/main" val="843535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4287E-2F75-320A-9219-ABFB277475C1}"/>
              </a:ext>
            </a:extLst>
          </p:cNvPr>
          <p:cNvSpPr txBox="1"/>
          <p:nvPr/>
        </p:nvSpPr>
        <p:spPr>
          <a:xfrm>
            <a:off x="381000" y="1336119"/>
            <a:ext cx="8458200" cy="4801314"/>
          </a:xfrm>
          <a:prstGeom prst="rect">
            <a:avLst/>
          </a:prstGeom>
          <a:noFill/>
        </p:spPr>
        <p:txBody>
          <a:bodyPr wrap="square">
            <a:spAutoFit/>
          </a:bodyPr>
          <a:lstStyle/>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System;</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System.Collections.Generic</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System.Linq</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System.Web</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System.Web.UI</a:t>
            </a:r>
            <a:r>
              <a:rPr lang="en-IN"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System.Web.UI.WebControls</a:t>
            </a:r>
            <a:r>
              <a:rPr lang="en-US" sz="1800" dirty="0">
                <a:solidFill>
                  <a:srgbClr val="000000"/>
                </a:solidFill>
                <a:latin typeface="Cascadia Mono" panose="020B0609020000020004" pitchFamily="49" charset="0"/>
              </a:rPr>
              <a:t>;</a:t>
            </a: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namespace</a:t>
            </a:r>
            <a:r>
              <a:rPr lang="en-IN" sz="1800" dirty="0">
                <a:solidFill>
                  <a:srgbClr val="000000"/>
                </a:solidFill>
                <a:latin typeface="Cascadia Mono" panose="020B0609020000020004" pitchFamily="49" charset="0"/>
              </a:rPr>
              <a:t> WebApplication1</a:t>
            </a:r>
          </a:p>
          <a:p>
            <a:r>
              <a:rPr lang="en-IN"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partial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FF0000"/>
                </a:solidFill>
                <a:latin typeface="Cascadia Mono" panose="020B0609020000020004" pitchFamily="49" charset="0"/>
              </a:rPr>
              <a:t>WebForm3</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System.Web.UI.Page</a:t>
            </a:r>
            <a:endParaRPr lang="en-US"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protected</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Page_Load</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IN" sz="1800" dirty="0">
                <a:solidFill>
                  <a:srgbClr val="000000"/>
                </a:solidFill>
                <a:latin typeface="Cascadia Mono" panose="020B0609020000020004" pitchFamily="49" charset="0"/>
              </a:rPr>
              <a:t>        {</a:t>
            </a:r>
          </a:p>
          <a:p>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a:t>
            </a:r>
            <a:endParaRPr lang="en-IN" sz="1800" dirty="0"/>
          </a:p>
        </p:txBody>
      </p:sp>
      <p:sp>
        <p:nvSpPr>
          <p:cNvPr id="6" name="TextBox 5">
            <a:extLst>
              <a:ext uri="{FF2B5EF4-FFF2-40B4-BE49-F238E27FC236}">
                <a16:creationId xmlns:a16="http://schemas.microsoft.com/office/drawing/2014/main" id="{1E3816EA-74BA-5E5E-5A11-94D89BA0F0AF}"/>
              </a:ext>
            </a:extLst>
          </p:cNvPr>
          <p:cNvSpPr txBox="1"/>
          <p:nvPr/>
        </p:nvSpPr>
        <p:spPr>
          <a:xfrm>
            <a:off x="1371600" y="228600"/>
            <a:ext cx="5486400" cy="707886"/>
          </a:xfrm>
          <a:prstGeom prst="rect">
            <a:avLst/>
          </a:prstGeom>
          <a:noFill/>
        </p:spPr>
        <p:txBody>
          <a:bodyPr wrap="square" rtlCol="0">
            <a:spAutoFit/>
          </a:bodyPr>
          <a:lstStyle/>
          <a:p>
            <a:r>
              <a:rPr lang="en-US" sz="2000" dirty="0"/>
              <a:t>We have to change the class name in .cs file as well</a:t>
            </a:r>
            <a:endParaRPr lang="en-IN" sz="2000" dirty="0"/>
          </a:p>
        </p:txBody>
      </p:sp>
    </p:spTree>
    <p:extLst>
      <p:ext uri="{BB962C8B-B14F-4D97-AF65-F5344CB8AC3E}">
        <p14:creationId xmlns:p14="http://schemas.microsoft.com/office/powerpoint/2010/main" val="979606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4287E-2F75-320A-9219-ABFB277475C1}"/>
              </a:ext>
            </a:extLst>
          </p:cNvPr>
          <p:cNvSpPr txBox="1"/>
          <p:nvPr/>
        </p:nvSpPr>
        <p:spPr>
          <a:xfrm>
            <a:off x="304800" y="1336119"/>
            <a:ext cx="8686800" cy="4801314"/>
          </a:xfrm>
          <a:prstGeom prst="rect">
            <a:avLst/>
          </a:prstGeom>
          <a:noFill/>
        </p:spPr>
        <p:txBody>
          <a:bodyPr wrap="square">
            <a:spAutoFit/>
          </a:bodyPr>
          <a:lstStyle/>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System;</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System.Collections.Generic</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System.Linq</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System.Web</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System.Web.UI</a:t>
            </a:r>
            <a:r>
              <a:rPr lang="en-IN"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System.Web.UI.WebControls</a:t>
            </a:r>
            <a:r>
              <a:rPr lang="en-US" sz="1800" dirty="0">
                <a:solidFill>
                  <a:srgbClr val="000000"/>
                </a:solidFill>
                <a:latin typeface="Cascadia Mono" panose="020B0609020000020004" pitchFamily="49" charset="0"/>
              </a:rPr>
              <a:t>;</a:t>
            </a: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namespace</a:t>
            </a:r>
            <a:r>
              <a:rPr lang="en-IN" sz="1800" dirty="0">
                <a:solidFill>
                  <a:srgbClr val="000000"/>
                </a:solidFill>
                <a:latin typeface="Cascadia Mono" panose="020B0609020000020004" pitchFamily="49" charset="0"/>
              </a:rPr>
              <a:t> WebApplication1</a:t>
            </a:r>
          </a:p>
          <a:p>
            <a:r>
              <a:rPr lang="en-IN"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partial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err="1">
                <a:solidFill>
                  <a:srgbClr val="00B050"/>
                </a:solidFill>
                <a:latin typeface="Cascadia Mono" panose="020B0609020000020004" pitchFamily="49" charset="0"/>
              </a:rPr>
              <a:t>CustomValidator</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System.Web.UI.Page</a:t>
            </a:r>
            <a:endParaRPr lang="en-US"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protected</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Page_Load</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IN" sz="1800" dirty="0">
                <a:solidFill>
                  <a:srgbClr val="000000"/>
                </a:solidFill>
                <a:latin typeface="Cascadia Mono" panose="020B0609020000020004" pitchFamily="49" charset="0"/>
              </a:rPr>
              <a:t>        {</a:t>
            </a:r>
          </a:p>
          <a:p>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a:t>
            </a:r>
            <a:endParaRPr lang="en-IN" sz="1800" dirty="0"/>
          </a:p>
        </p:txBody>
      </p:sp>
      <p:sp>
        <p:nvSpPr>
          <p:cNvPr id="6" name="TextBox 5">
            <a:extLst>
              <a:ext uri="{FF2B5EF4-FFF2-40B4-BE49-F238E27FC236}">
                <a16:creationId xmlns:a16="http://schemas.microsoft.com/office/drawing/2014/main" id="{1E3816EA-74BA-5E5E-5A11-94D89BA0F0AF}"/>
              </a:ext>
            </a:extLst>
          </p:cNvPr>
          <p:cNvSpPr txBox="1"/>
          <p:nvPr/>
        </p:nvSpPr>
        <p:spPr>
          <a:xfrm>
            <a:off x="1371600" y="228600"/>
            <a:ext cx="5486400" cy="707886"/>
          </a:xfrm>
          <a:prstGeom prst="rect">
            <a:avLst/>
          </a:prstGeom>
          <a:noFill/>
        </p:spPr>
        <p:txBody>
          <a:bodyPr wrap="square" rtlCol="0">
            <a:spAutoFit/>
          </a:bodyPr>
          <a:lstStyle/>
          <a:p>
            <a:r>
              <a:rPr lang="en-US" sz="2000" dirty="0"/>
              <a:t>We have to change the class name in .cs file as well</a:t>
            </a:r>
            <a:endParaRPr lang="en-IN" sz="2000" dirty="0"/>
          </a:p>
        </p:txBody>
      </p:sp>
    </p:spTree>
    <p:extLst>
      <p:ext uri="{BB962C8B-B14F-4D97-AF65-F5344CB8AC3E}">
        <p14:creationId xmlns:p14="http://schemas.microsoft.com/office/powerpoint/2010/main" val="423298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85AA1-9878-7B11-DE39-D8210F998D98}"/>
              </a:ext>
            </a:extLst>
          </p:cNvPr>
          <p:cNvSpPr>
            <a:spLocks noGrp="1"/>
          </p:cNvSpPr>
          <p:nvPr>
            <p:ph type="ctrTitle"/>
          </p:nvPr>
        </p:nvSpPr>
        <p:spPr/>
        <p:txBody>
          <a:bodyPr/>
          <a:lstStyle/>
          <a:p>
            <a:r>
              <a:rPr lang="en-US" sz="3600" b="1" dirty="0">
                <a:solidFill>
                  <a:srgbClr val="FFFF00"/>
                </a:solidFill>
              </a:rPr>
              <a:t>Form Authentication</a:t>
            </a:r>
            <a:endParaRPr lang="en-IN" sz="3600" b="1" dirty="0">
              <a:solidFill>
                <a:srgbClr val="FFFF00"/>
              </a:solidFill>
            </a:endParaRPr>
          </a:p>
        </p:txBody>
      </p:sp>
    </p:spTree>
    <p:extLst>
      <p:ext uri="{BB962C8B-B14F-4D97-AF65-F5344CB8AC3E}">
        <p14:creationId xmlns:p14="http://schemas.microsoft.com/office/powerpoint/2010/main" val="1044574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FBE6F2-4A05-E898-1B83-C73F5F7C0F85}"/>
              </a:ext>
            </a:extLst>
          </p:cNvPr>
          <p:cNvSpPr txBox="1"/>
          <p:nvPr/>
        </p:nvSpPr>
        <p:spPr>
          <a:xfrm>
            <a:off x="685800" y="2209800"/>
            <a:ext cx="7924800" cy="707886"/>
          </a:xfrm>
          <a:prstGeom prst="rect">
            <a:avLst/>
          </a:prstGeom>
          <a:noFill/>
        </p:spPr>
        <p:txBody>
          <a:bodyPr wrap="square" rtlCol="0">
            <a:spAutoFit/>
          </a:bodyPr>
          <a:lstStyle/>
          <a:p>
            <a:pPr algn="just"/>
            <a:r>
              <a:rPr lang="en-IN" sz="2000" dirty="0"/>
              <a:t>Create a new “Web application” Project i.e. “</a:t>
            </a:r>
            <a:r>
              <a:rPr lang="en-IN" sz="2000" dirty="0" err="1"/>
              <a:t>FormAuthentication</a:t>
            </a:r>
            <a:r>
              <a:rPr lang="en-IN" sz="2000" dirty="0"/>
              <a:t>” and select Empty Template</a:t>
            </a:r>
          </a:p>
        </p:txBody>
      </p:sp>
    </p:spTree>
    <p:extLst>
      <p:ext uri="{BB962C8B-B14F-4D97-AF65-F5344CB8AC3E}">
        <p14:creationId xmlns:p14="http://schemas.microsoft.com/office/powerpoint/2010/main" val="36882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1C6C64-DA5F-CFCF-DE11-1B73F1FE6969}"/>
              </a:ext>
            </a:extLst>
          </p:cNvPr>
          <p:cNvPicPr>
            <a:picLocks noChangeAspect="1"/>
          </p:cNvPicPr>
          <p:nvPr/>
        </p:nvPicPr>
        <p:blipFill>
          <a:blip r:embed="rId2"/>
          <a:stretch>
            <a:fillRect/>
          </a:stretch>
        </p:blipFill>
        <p:spPr>
          <a:xfrm>
            <a:off x="0" y="257175"/>
            <a:ext cx="9144000" cy="6343650"/>
          </a:xfrm>
          <a:prstGeom prst="rect">
            <a:avLst/>
          </a:prstGeom>
        </p:spPr>
      </p:pic>
    </p:spTree>
    <p:extLst>
      <p:ext uri="{BB962C8B-B14F-4D97-AF65-F5344CB8AC3E}">
        <p14:creationId xmlns:p14="http://schemas.microsoft.com/office/powerpoint/2010/main" val="103025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D773AE-346B-ADBB-2635-5D7735E4FB4F}"/>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211566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B9585-FA8A-A77B-4209-EE3B15695527}"/>
              </a:ext>
            </a:extLst>
          </p:cNvPr>
          <p:cNvPicPr>
            <a:picLocks noChangeAspect="1"/>
          </p:cNvPicPr>
          <p:nvPr/>
        </p:nvPicPr>
        <p:blipFill>
          <a:blip r:embed="rId2"/>
          <a:stretch>
            <a:fillRect/>
          </a:stretch>
        </p:blipFill>
        <p:spPr>
          <a:xfrm>
            <a:off x="-76200" y="914400"/>
            <a:ext cx="9144000" cy="5791200"/>
          </a:xfrm>
          <a:prstGeom prst="rect">
            <a:avLst/>
          </a:prstGeom>
        </p:spPr>
      </p:pic>
      <p:sp>
        <p:nvSpPr>
          <p:cNvPr id="4" name="TextBox 3">
            <a:extLst>
              <a:ext uri="{FF2B5EF4-FFF2-40B4-BE49-F238E27FC236}">
                <a16:creationId xmlns:a16="http://schemas.microsoft.com/office/drawing/2014/main" id="{ACE1AF17-5C8B-416E-5B42-64D99E550ECC}"/>
              </a:ext>
            </a:extLst>
          </p:cNvPr>
          <p:cNvSpPr txBox="1"/>
          <p:nvPr/>
        </p:nvSpPr>
        <p:spPr>
          <a:xfrm>
            <a:off x="533400" y="228600"/>
            <a:ext cx="7315200" cy="400110"/>
          </a:xfrm>
          <a:prstGeom prst="rect">
            <a:avLst/>
          </a:prstGeom>
          <a:noFill/>
        </p:spPr>
        <p:txBody>
          <a:bodyPr wrap="square" rtlCol="0">
            <a:spAutoFit/>
          </a:bodyPr>
          <a:lstStyle/>
          <a:p>
            <a:pPr algn="ctr"/>
            <a:r>
              <a:rPr lang="en-IN" sz="2000" dirty="0"/>
              <a:t>Add 2 web  forms i.e. login.aspx  and welcome.aspx</a:t>
            </a:r>
          </a:p>
        </p:txBody>
      </p:sp>
    </p:spTree>
    <p:extLst>
      <p:ext uri="{BB962C8B-B14F-4D97-AF65-F5344CB8AC3E}">
        <p14:creationId xmlns:p14="http://schemas.microsoft.com/office/powerpoint/2010/main" val="1264476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B39879-B436-0E9C-8637-C227BA21FFDA}"/>
              </a:ext>
            </a:extLst>
          </p:cNvPr>
          <p:cNvSpPr txBox="1"/>
          <p:nvPr/>
        </p:nvSpPr>
        <p:spPr>
          <a:xfrm>
            <a:off x="152400" y="533400"/>
            <a:ext cx="8839200" cy="5478423"/>
          </a:xfrm>
          <a:prstGeom prst="rect">
            <a:avLst/>
          </a:prstGeom>
          <a:noFill/>
        </p:spPr>
        <p:txBody>
          <a:bodyPr wrap="square">
            <a:spAutoFit/>
          </a:bodyPr>
          <a:lstStyle/>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DOCTYPE</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html</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html</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xmlns</a:t>
            </a:r>
            <a:r>
              <a:rPr lang="en-IN" sz="1400" dirty="0">
                <a:solidFill>
                  <a:srgbClr val="0000FF"/>
                </a:solidFill>
                <a:latin typeface="Cascadia Mono" panose="020B0609020000020004" pitchFamily="49" charset="0"/>
              </a:rPr>
              <a:t>="http://www.w3.org/1999/xhtml"&gt;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head</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title</a:t>
            </a:r>
            <a:r>
              <a:rPr lang="en-IN" sz="1400" dirty="0">
                <a:solidFill>
                  <a:srgbClr val="0000FF"/>
                </a:solidFill>
                <a:latin typeface="Cascadia Mono" panose="020B0609020000020004" pitchFamily="49" charset="0"/>
              </a:rPr>
              <a:t>&gt;&lt;/</a:t>
            </a:r>
            <a:r>
              <a:rPr lang="en-IN" sz="1400" dirty="0">
                <a:solidFill>
                  <a:srgbClr val="800000"/>
                </a:solidFill>
                <a:latin typeface="Cascadia Mono" panose="020B0609020000020004" pitchFamily="49" charset="0"/>
              </a:rPr>
              <a:t>title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head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="form1"</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h3</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Login Page</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h3</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table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UserName</a:t>
            </a:r>
            <a:r>
              <a:rPr lang="en-IN" sz="1400" dirty="0">
                <a:solidFill>
                  <a:srgbClr val="000000"/>
                </a:solidFill>
                <a:latin typeface="Cascadia Mono" panose="020B0609020000020004" pitchFamily="49" charset="0"/>
              </a:rPr>
              <a:t>:</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UserName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="RequiredFieldValidator1"</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UserName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Display</a:t>
            </a:r>
            <a:r>
              <a:rPr lang="en-IN" sz="1400" dirty="0">
                <a:solidFill>
                  <a:srgbClr val="0000FF"/>
                </a:solidFill>
                <a:latin typeface="Cascadia Mono" panose="020B0609020000020004" pitchFamily="49" charset="0"/>
              </a:rPr>
              <a:t>="Dynamic"</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ErrorMessage</a:t>
            </a:r>
            <a:r>
              <a:rPr lang="en-IN" sz="1400" dirty="0">
                <a:solidFill>
                  <a:srgbClr val="0000FF"/>
                </a:solidFill>
                <a:latin typeface="Cascadia Mono" panose="020B0609020000020004" pitchFamily="49" charset="0"/>
              </a:rPr>
              <a:t>="Cannot be empty."</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p:txBody>
      </p:sp>
    </p:spTree>
    <p:extLst>
      <p:ext uri="{BB962C8B-B14F-4D97-AF65-F5344CB8AC3E}">
        <p14:creationId xmlns:p14="http://schemas.microsoft.com/office/powerpoint/2010/main" val="2212290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B39879-B436-0E9C-8637-C227BA21FFDA}"/>
              </a:ext>
            </a:extLst>
          </p:cNvPr>
          <p:cNvSpPr txBox="1"/>
          <p:nvPr/>
        </p:nvSpPr>
        <p:spPr>
          <a:xfrm>
            <a:off x="-11545" y="0"/>
            <a:ext cx="9829800" cy="6771084"/>
          </a:xfrm>
          <a:prstGeom prst="rect">
            <a:avLst/>
          </a:prstGeom>
          <a:noFill/>
        </p:spPr>
        <p:txBody>
          <a:bodyPr wrap="square">
            <a:spAutoFit/>
          </a:bodyPr>
          <a:lstStyle/>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Password:</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UserPass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TextMode</a:t>
            </a:r>
            <a:r>
              <a:rPr lang="en-IN" sz="1400" dirty="0">
                <a:solidFill>
                  <a:srgbClr val="0000FF"/>
                </a:solidFill>
                <a:latin typeface="Cascadia Mono" panose="020B0609020000020004" pitchFamily="49" charset="0"/>
              </a:rPr>
              <a:t>="Password"</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="RequiredFieldValidator2"</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UserPass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ErrorMessage</a:t>
            </a:r>
            <a:r>
              <a:rPr lang="en-IN" sz="1400" dirty="0">
                <a:solidFill>
                  <a:srgbClr val="0000FF"/>
                </a:solidFill>
                <a:latin typeface="Cascadia Mono" panose="020B0609020000020004" pitchFamily="49" charset="0"/>
              </a:rPr>
              <a:t>="Cannot be empty."</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Remember me?</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CheckBox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chkboxPersist</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table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Button</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="Submit1"</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OnClick</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Login_Click</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Text</a:t>
            </a:r>
            <a:r>
              <a:rPr lang="en-US" sz="1400" dirty="0">
                <a:solidFill>
                  <a:srgbClr val="0000FF"/>
                </a:solidFill>
                <a:latin typeface="Cascadia Mono" panose="020B0609020000020004" pitchFamily="49" charset="0"/>
              </a:rPr>
              <a:t>="Log In"</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p</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Label</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Msg</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ForeColor</a:t>
            </a:r>
            <a:r>
              <a:rPr lang="en-IN" sz="1400" dirty="0">
                <a:solidFill>
                  <a:srgbClr val="0000FF"/>
                </a:solidFill>
                <a:latin typeface="Cascadia Mono" panose="020B0609020000020004" pitchFamily="49" charset="0"/>
              </a:rPr>
              <a:t>="red"</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p</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html</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132662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sz="4000" b="1" dirty="0">
                <a:solidFill>
                  <a:schemeClr val="bg1"/>
                </a:solidFill>
              </a:rPr>
              <a:t>ASP.NET Validators</a:t>
            </a:r>
          </a:p>
        </p:txBody>
      </p:sp>
    </p:spTree>
    <p:extLst>
      <p:ext uri="{BB962C8B-B14F-4D97-AF65-F5344CB8AC3E}">
        <p14:creationId xmlns:p14="http://schemas.microsoft.com/office/powerpoint/2010/main" val="1374394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AE8FAF-86CA-862B-9F98-BB5DEA7C10CD}"/>
              </a:ext>
            </a:extLst>
          </p:cNvPr>
          <p:cNvSpPr txBox="1"/>
          <p:nvPr/>
        </p:nvSpPr>
        <p:spPr>
          <a:xfrm>
            <a:off x="0" y="609600"/>
            <a:ext cx="9144000" cy="1815882"/>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Boolean Authenticate(String </a:t>
            </a:r>
            <a:r>
              <a:rPr lang="en-US" sz="1400" dirty="0" err="1">
                <a:solidFill>
                  <a:srgbClr val="000000"/>
                </a:solidFill>
                <a:latin typeface="Cascadia Mono" panose="020B0609020000020004" pitchFamily="49" charset="0"/>
              </a:rPr>
              <a:t>uname,String</a:t>
            </a:r>
            <a:r>
              <a:rPr lang="en-US" sz="1400" dirty="0">
                <a:solidFill>
                  <a:srgbClr val="000000"/>
                </a:solidFill>
                <a:latin typeface="Cascadia Mono" panose="020B0609020000020004" pitchFamily="49" charset="0"/>
              </a:rPr>
              <a:t> password)</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uname.CompareTo</a:t>
            </a:r>
            <a:r>
              <a:rPr lang="en-IN" sz="1400" dirty="0">
                <a:solidFill>
                  <a:srgbClr val="000000"/>
                </a:solidFill>
                <a:latin typeface="Cascadia Mono" panose="020B0609020000020004" pitchFamily="49" charset="0"/>
              </a:rPr>
              <a:t>(</a:t>
            </a:r>
            <a:r>
              <a:rPr lang="en-IN" sz="1400" dirty="0">
                <a:solidFill>
                  <a:srgbClr val="A31515"/>
                </a:solidFill>
                <a:latin typeface="Cascadia Mono" panose="020B0609020000020004" pitchFamily="49" charset="0"/>
              </a:rPr>
              <a:t>"student"</a:t>
            </a:r>
            <a:r>
              <a:rPr lang="en-IN" sz="1400" dirty="0">
                <a:solidFill>
                  <a:srgbClr val="000000"/>
                </a:solidFill>
                <a:latin typeface="Cascadia Mono" panose="020B0609020000020004" pitchFamily="49" charset="0"/>
              </a:rPr>
              <a:t>)==0 &amp;&amp; </a:t>
            </a:r>
            <a:r>
              <a:rPr lang="en-IN" sz="1400" dirty="0" err="1">
                <a:solidFill>
                  <a:srgbClr val="000000"/>
                </a:solidFill>
                <a:latin typeface="Cascadia Mono" panose="020B0609020000020004" pitchFamily="49" charset="0"/>
              </a:rPr>
              <a:t>password.CompareTo</a:t>
            </a:r>
            <a:r>
              <a:rPr lang="en-IN" sz="1400" dirty="0">
                <a:solidFill>
                  <a:srgbClr val="000000"/>
                </a:solidFill>
                <a:latin typeface="Cascadia Mono" panose="020B0609020000020004" pitchFamily="49" charset="0"/>
              </a:rPr>
              <a:t>(</a:t>
            </a:r>
            <a:r>
              <a:rPr lang="en-IN" sz="1400" dirty="0">
                <a:solidFill>
                  <a:srgbClr val="A31515"/>
                </a:solidFill>
                <a:latin typeface="Cascadia Mono" panose="020B0609020000020004" pitchFamily="49" charset="0"/>
              </a:rPr>
              <a:t>"stu@123"</a:t>
            </a:r>
            <a:r>
              <a:rPr lang="en-IN" sz="1400" dirty="0">
                <a:solidFill>
                  <a:srgbClr val="000000"/>
                </a:solidFill>
                <a:latin typeface="Cascadia Mono" panose="020B0609020000020004" pitchFamily="49" charset="0"/>
              </a:rPr>
              <a:t>)==0)</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endParaRPr lang="en-IN" dirty="0"/>
          </a:p>
        </p:txBody>
      </p:sp>
      <p:sp>
        <p:nvSpPr>
          <p:cNvPr id="5" name="TextBox 4">
            <a:extLst>
              <a:ext uri="{FF2B5EF4-FFF2-40B4-BE49-F238E27FC236}">
                <a16:creationId xmlns:a16="http://schemas.microsoft.com/office/drawing/2014/main" id="{FDAE4D95-99DC-A68F-A2C0-8E1DBB9893B7}"/>
              </a:ext>
            </a:extLst>
          </p:cNvPr>
          <p:cNvSpPr txBox="1"/>
          <p:nvPr/>
        </p:nvSpPr>
        <p:spPr>
          <a:xfrm>
            <a:off x="304800" y="2590800"/>
            <a:ext cx="8839200" cy="3108543"/>
          </a:xfrm>
          <a:prstGeom prst="rect">
            <a:avLst/>
          </a:prstGeom>
          <a:noFill/>
        </p:spPr>
        <p:txBody>
          <a:bodyPr wrap="square">
            <a:spAutoFit/>
          </a:bodyPr>
          <a:lstStyle/>
          <a:p>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Login_Click</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(Authenticate(</a:t>
            </a:r>
            <a:r>
              <a:rPr lang="en-US" sz="1400" dirty="0" err="1">
                <a:solidFill>
                  <a:srgbClr val="000000"/>
                </a:solidFill>
                <a:latin typeface="Cascadia Mono" panose="020B0609020000020004" pitchFamily="49" charset="0"/>
              </a:rPr>
              <a:t>UserName.Text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UserPass.Text</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Response.Redirect</a:t>
            </a:r>
            <a:r>
              <a:rPr lang="en-IN" sz="1400" dirty="0">
                <a:solidFill>
                  <a:srgbClr val="000000"/>
                </a:solidFill>
                <a:latin typeface="Cascadia Mono" panose="020B0609020000020004" pitchFamily="49" charset="0"/>
              </a:rPr>
              <a:t>(</a:t>
            </a:r>
            <a:r>
              <a:rPr lang="en-IN" sz="1400" dirty="0">
                <a:solidFill>
                  <a:srgbClr val="A31515"/>
                </a:solidFill>
                <a:latin typeface="Cascadia Mono" panose="020B0609020000020004" pitchFamily="49" charset="0"/>
              </a:rPr>
              <a:t>"welcome.aspx"</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Response.End</a:t>
            </a:r>
            <a:r>
              <a:rPr lang="en-IN" sz="1400" dirty="0">
                <a:solidFill>
                  <a:srgbClr val="000000"/>
                </a:solidFill>
                <a:latin typeface="Cascadia Mono" panose="020B0609020000020004" pitchFamily="49" charset="0"/>
              </a:rPr>
              <a:t>();</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else</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Msg.Text</a:t>
            </a:r>
            <a:r>
              <a:rPr lang="en-US" sz="1400" dirty="0">
                <a:solidFill>
                  <a:srgbClr val="000000"/>
                </a:solidFill>
                <a:latin typeface="Cascadia Mono" panose="020B0609020000020004" pitchFamily="49" charset="0"/>
              </a:rPr>
              <a:t> = </a:t>
            </a:r>
            <a:r>
              <a:rPr lang="en-US" sz="1400" dirty="0">
                <a:solidFill>
                  <a:srgbClr val="A31515"/>
                </a:solidFill>
                <a:latin typeface="Cascadia Mono" panose="020B0609020000020004" pitchFamily="49" charset="0"/>
              </a:rPr>
              <a:t>"Invalid User Name and/or Password"</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3455232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AF4DD-7682-3406-42D2-C94636DCEF27}"/>
              </a:ext>
            </a:extLst>
          </p:cNvPr>
          <p:cNvPicPr>
            <a:picLocks noChangeAspect="1"/>
          </p:cNvPicPr>
          <p:nvPr/>
        </p:nvPicPr>
        <p:blipFill>
          <a:blip r:embed="rId2"/>
          <a:stretch>
            <a:fillRect/>
          </a:stretch>
        </p:blipFill>
        <p:spPr>
          <a:xfrm>
            <a:off x="152400" y="609600"/>
            <a:ext cx="9144000" cy="4905375"/>
          </a:xfrm>
          <a:prstGeom prst="rect">
            <a:avLst/>
          </a:prstGeom>
        </p:spPr>
      </p:pic>
    </p:spTree>
    <p:extLst>
      <p:ext uri="{BB962C8B-B14F-4D97-AF65-F5344CB8AC3E}">
        <p14:creationId xmlns:p14="http://schemas.microsoft.com/office/powerpoint/2010/main" val="158047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1DDFFB-0BCE-8F71-07AD-69139DC9A751}"/>
              </a:ext>
            </a:extLst>
          </p:cNvPr>
          <p:cNvSpPr txBox="1"/>
          <p:nvPr/>
        </p:nvSpPr>
        <p:spPr>
          <a:xfrm>
            <a:off x="3733800" y="425648"/>
            <a:ext cx="2286000" cy="369332"/>
          </a:xfrm>
          <a:prstGeom prst="rect">
            <a:avLst/>
          </a:prstGeom>
          <a:noFill/>
        </p:spPr>
        <p:txBody>
          <a:bodyPr wrap="square" rtlCol="0">
            <a:spAutoFit/>
          </a:bodyPr>
          <a:lstStyle/>
          <a:p>
            <a:r>
              <a:rPr lang="en-IN" sz="1800" b="1" dirty="0">
                <a:solidFill>
                  <a:srgbClr val="FF0000"/>
                </a:solidFill>
              </a:rPr>
              <a:t>Invalid User</a:t>
            </a:r>
          </a:p>
        </p:txBody>
      </p:sp>
      <p:pic>
        <p:nvPicPr>
          <p:cNvPr id="5" name="Picture 4">
            <a:extLst>
              <a:ext uri="{FF2B5EF4-FFF2-40B4-BE49-F238E27FC236}">
                <a16:creationId xmlns:a16="http://schemas.microsoft.com/office/drawing/2014/main" id="{43B3994C-F745-D6FD-2D40-14FA19F40E35}"/>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538124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E32414-9A3B-09C6-13B5-A16EE7941564}"/>
              </a:ext>
            </a:extLst>
          </p:cNvPr>
          <p:cNvPicPr>
            <a:picLocks noChangeAspect="1"/>
          </p:cNvPicPr>
          <p:nvPr/>
        </p:nvPicPr>
        <p:blipFill>
          <a:blip r:embed="rId2"/>
          <a:stretch>
            <a:fillRect/>
          </a:stretch>
        </p:blipFill>
        <p:spPr>
          <a:xfrm>
            <a:off x="152400" y="762000"/>
            <a:ext cx="8839200" cy="5943600"/>
          </a:xfrm>
          <a:prstGeom prst="rect">
            <a:avLst/>
          </a:prstGeom>
        </p:spPr>
      </p:pic>
    </p:spTree>
    <p:extLst>
      <p:ext uri="{BB962C8B-B14F-4D97-AF65-F5344CB8AC3E}">
        <p14:creationId xmlns:p14="http://schemas.microsoft.com/office/powerpoint/2010/main" val="1111342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F80A8-FC49-024E-C113-045A50A2D5A2}"/>
              </a:ext>
            </a:extLst>
          </p:cNvPr>
          <p:cNvSpPr txBox="1"/>
          <p:nvPr/>
        </p:nvSpPr>
        <p:spPr>
          <a:xfrm>
            <a:off x="533400" y="762000"/>
            <a:ext cx="8610600" cy="5355312"/>
          </a:xfrm>
          <a:prstGeom prst="rect">
            <a:avLst/>
          </a:prstGeom>
          <a:noFill/>
        </p:spPr>
        <p:txBody>
          <a:bodyPr wrap="square">
            <a:spAutoFit/>
          </a:bodyPr>
          <a:lstStyle/>
          <a:p>
            <a:r>
              <a:rPr lang="en-IN" sz="1800" b="0" i="0" dirty="0">
                <a:solidFill>
                  <a:srgbClr val="0101FD"/>
                </a:solidFill>
                <a:effectLst/>
                <a:latin typeface="SFMono-Regular"/>
              </a:rPr>
              <a:t>protected</a:t>
            </a:r>
            <a:r>
              <a:rPr lang="en-IN" sz="1800" b="0" i="0" dirty="0">
                <a:solidFill>
                  <a:srgbClr val="161616"/>
                </a:solidFill>
                <a:effectLst/>
                <a:latin typeface="SFMono-Regular"/>
              </a:rPr>
              <a:t> </a:t>
            </a:r>
            <a:r>
              <a:rPr lang="en-IN" sz="1800" b="0" i="0" dirty="0">
                <a:solidFill>
                  <a:srgbClr val="0101FD"/>
                </a:solidFill>
                <a:effectLst/>
                <a:latin typeface="SFMono-Regular"/>
              </a:rPr>
              <a:t>void</a:t>
            </a:r>
            <a:r>
              <a:rPr lang="en-IN" sz="1800" b="0" i="0" dirty="0">
                <a:solidFill>
                  <a:srgbClr val="161616"/>
                </a:solidFill>
                <a:effectLst/>
                <a:latin typeface="SFMono-Regular"/>
              </a:rPr>
              <a:t> </a:t>
            </a:r>
            <a:r>
              <a:rPr lang="en-IN" sz="1800" b="0" i="0" dirty="0" err="1">
                <a:solidFill>
                  <a:srgbClr val="006881"/>
                </a:solidFill>
                <a:effectLst/>
                <a:latin typeface="SFMono-Regular"/>
              </a:rPr>
              <a:t>LoginButton_Click</a:t>
            </a:r>
            <a:r>
              <a:rPr lang="en-IN" sz="1800" b="0" i="0" dirty="0">
                <a:solidFill>
                  <a:srgbClr val="161616"/>
                </a:solidFill>
                <a:effectLst/>
                <a:latin typeface="SFMono-Regular"/>
              </a:rPr>
              <a:t>(</a:t>
            </a:r>
            <a:r>
              <a:rPr lang="en-IN" sz="1800" b="0" i="0" dirty="0">
                <a:solidFill>
                  <a:srgbClr val="0101FD"/>
                </a:solidFill>
                <a:effectLst/>
                <a:latin typeface="SFMono-Regular"/>
              </a:rPr>
              <a:t>object</a:t>
            </a:r>
            <a:r>
              <a:rPr lang="en-IN" sz="1800" b="0" i="0" dirty="0">
                <a:solidFill>
                  <a:srgbClr val="161616"/>
                </a:solidFill>
                <a:effectLst/>
                <a:latin typeface="SFMono-Regular"/>
              </a:rPr>
              <a:t> sender, </a:t>
            </a:r>
            <a:r>
              <a:rPr lang="en-IN" sz="1800" b="0" i="0" dirty="0" err="1">
                <a:solidFill>
                  <a:srgbClr val="161616"/>
                </a:solidFill>
                <a:effectLst/>
                <a:latin typeface="SFMono-Regular"/>
              </a:rPr>
              <a:t>EventArgs</a:t>
            </a:r>
            <a:r>
              <a:rPr lang="en-IN" sz="1800" b="0" i="0" dirty="0">
                <a:solidFill>
                  <a:srgbClr val="161616"/>
                </a:solidFill>
                <a:effectLst/>
                <a:latin typeface="SFMono-Regular"/>
              </a:rPr>
              <a:t> e) </a:t>
            </a:r>
          </a:p>
          <a:p>
            <a:r>
              <a:rPr lang="en-IN" sz="1800" b="0" i="0" dirty="0">
                <a:solidFill>
                  <a:srgbClr val="161616"/>
                </a:solidFill>
                <a:effectLst/>
                <a:latin typeface="SFMono-Regular"/>
              </a:rPr>
              <a:t>{ </a:t>
            </a:r>
            <a:r>
              <a:rPr lang="en-IN" sz="1800" b="0" i="0" dirty="0">
                <a:solidFill>
                  <a:srgbClr val="008000"/>
                </a:solidFill>
                <a:effectLst/>
                <a:latin typeface="SFMono-Regular"/>
              </a:rPr>
              <a:t>// Three valid username/password pairs: Scott/password, </a:t>
            </a:r>
            <a:r>
              <a:rPr lang="en-IN" sz="1800" b="0" i="0" dirty="0" err="1">
                <a:solidFill>
                  <a:srgbClr val="008000"/>
                </a:solidFill>
                <a:effectLst/>
                <a:latin typeface="SFMono-Regular"/>
              </a:rPr>
              <a:t>Jisun</a:t>
            </a:r>
            <a:r>
              <a:rPr lang="en-IN" sz="1800" b="0" i="0" dirty="0">
                <a:solidFill>
                  <a:srgbClr val="008000"/>
                </a:solidFill>
                <a:effectLst/>
                <a:latin typeface="SFMono-Regular"/>
              </a:rPr>
              <a:t>/password, and Sam/password.</a:t>
            </a:r>
            <a:r>
              <a:rPr lang="en-IN" sz="1800" b="0" i="0" dirty="0">
                <a:solidFill>
                  <a:srgbClr val="161616"/>
                </a:solidFill>
                <a:effectLst/>
                <a:latin typeface="SFMono-Regular"/>
              </a:rPr>
              <a:t> </a:t>
            </a:r>
          </a:p>
          <a:p>
            <a:endParaRPr lang="en-IN" sz="1800" dirty="0">
              <a:solidFill>
                <a:srgbClr val="161616"/>
              </a:solidFill>
              <a:latin typeface="SFMono-Regular"/>
            </a:endParaRPr>
          </a:p>
          <a:p>
            <a:r>
              <a:rPr lang="en-IN" sz="1800" b="0" i="0" dirty="0">
                <a:solidFill>
                  <a:srgbClr val="0101FD"/>
                </a:solidFill>
                <a:effectLst/>
                <a:latin typeface="SFMono-Regular"/>
              </a:rPr>
              <a:t>string</a:t>
            </a:r>
            <a:r>
              <a:rPr lang="en-IN" sz="1800" b="0" i="0" dirty="0">
                <a:solidFill>
                  <a:srgbClr val="161616"/>
                </a:solidFill>
                <a:effectLst/>
                <a:latin typeface="SFMono-Regular"/>
              </a:rPr>
              <a:t>[] users = { </a:t>
            </a:r>
            <a:r>
              <a:rPr lang="en-IN" sz="1800" b="0" i="0" dirty="0">
                <a:solidFill>
                  <a:srgbClr val="A31515"/>
                </a:solidFill>
                <a:effectLst/>
                <a:latin typeface="SFMono-Regular"/>
              </a:rPr>
              <a:t>"Scott"</a:t>
            </a:r>
            <a:r>
              <a:rPr lang="en-IN" sz="1800" b="0" i="0" dirty="0">
                <a:solidFill>
                  <a:srgbClr val="161616"/>
                </a:solidFill>
                <a:effectLst/>
                <a:latin typeface="SFMono-Regular"/>
              </a:rPr>
              <a:t>, </a:t>
            </a:r>
            <a:r>
              <a:rPr lang="en-IN" sz="1800" b="0" i="0" dirty="0">
                <a:solidFill>
                  <a:srgbClr val="A31515"/>
                </a:solidFill>
                <a:effectLst/>
                <a:latin typeface="SFMono-Regular"/>
              </a:rPr>
              <a:t>"</a:t>
            </a:r>
            <a:r>
              <a:rPr lang="en-IN" sz="1800" b="0" i="0" dirty="0" err="1">
                <a:solidFill>
                  <a:srgbClr val="A31515"/>
                </a:solidFill>
                <a:effectLst/>
                <a:latin typeface="SFMono-Regular"/>
              </a:rPr>
              <a:t>Jisun</a:t>
            </a:r>
            <a:r>
              <a:rPr lang="en-IN" sz="1800" b="0" i="0" dirty="0">
                <a:solidFill>
                  <a:srgbClr val="A31515"/>
                </a:solidFill>
                <a:effectLst/>
                <a:latin typeface="SFMono-Regular"/>
              </a:rPr>
              <a:t>"</a:t>
            </a:r>
            <a:r>
              <a:rPr lang="en-IN" sz="1800" b="0" i="0" dirty="0">
                <a:solidFill>
                  <a:srgbClr val="161616"/>
                </a:solidFill>
                <a:effectLst/>
                <a:latin typeface="SFMono-Regular"/>
              </a:rPr>
              <a:t>, </a:t>
            </a:r>
            <a:r>
              <a:rPr lang="en-IN" sz="1800" b="0" i="0" dirty="0">
                <a:solidFill>
                  <a:srgbClr val="A31515"/>
                </a:solidFill>
                <a:effectLst/>
                <a:latin typeface="SFMono-Regular"/>
              </a:rPr>
              <a:t>"Sam"</a:t>
            </a:r>
            <a:r>
              <a:rPr lang="en-IN" sz="1800" b="0" i="0" dirty="0">
                <a:solidFill>
                  <a:srgbClr val="161616"/>
                </a:solidFill>
                <a:effectLst/>
                <a:latin typeface="SFMono-Regular"/>
              </a:rPr>
              <a:t> }; </a:t>
            </a:r>
          </a:p>
          <a:p>
            <a:r>
              <a:rPr lang="en-IN" sz="1800" b="0" i="0" dirty="0">
                <a:solidFill>
                  <a:srgbClr val="0101FD"/>
                </a:solidFill>
                <a:effectLst/>
                <a:latin typeface="SFMono-Regular"/>
              </a:rPr>
              <a:t>string</a:t>
            </a:r>
            <a:r>
              <a:rPr lang="en-IN" sz="1800" b="0" i="0" dirty="0">
                <a:solidFill>
                  <a:srgbClr val="161616"/>
                </a:solidFill>
                <a:effectLst/>
                <a:latin typeface="SFMono-Regular"/>
              </a:rPr>
              <a:t>[] passwords = { </a:t>
            </a:r>
            <a:r>
              <a:rPr lang="en-IN" sz="1800" b="0" i="0" dirty="0">
                <a:solidFill>
                  <a:srgbClr val="A31515"/>
                </a:solidFill>
                <a:effectLst/>
                <a:latin typeface="SFMono-Regular"/>
              </a:rPr>
              <a:t>"password"</a:t>
            </a:r>
            <a:r>
              <a:rPr lang="en-IN" sz="1800" b="0" i="0" dirty="0">
                <a:solidFill>
                  <a:srgbClr val="161616"/>
                </a:solidFill>
                <a:effectLst/>
                <a:latin typeface="SFMono-Regular"/>
              </a:rPr>
              <a:t>, </a:t>
            </a:r>
            <a:r>
              <a:rPr lang="en-IN" sz="1800" b="0" i="0" dirty="0">
                <a:solidFill>
                  <a:srgbClr val="A31515"/>
                </a:solidFill>
                <a:effectLst/>
                <a:latin typeface="SFMono-Regular"/>
              </a:rPr>
              <a:t>"password"</a:t>
            </a:r>
            <a:r>
              <a:rPr lang="en-IN" sz="1800" b="0" i="0" dirty="0">
                <a:solidFill>
                  <a:srgbClr val="161616"/>
                </a:solidFill>
                <a:effectLst/>
                <a:latin typeface="SFMono-Regular"/>
              </a:rPr>
              <a:t>, </a:t>
            </a:r>
            <a:r>
              <a:rPr lang="en-IN" sz="1800" b="0" i="0" dirty="0">
                <a:solidFill>
                  <a:srgbClr val="A31515"/>
                </a:solidFill>
                <a:effectLst/>
                <a:latin typeface="SFMono-Regular"/>
              </a:rPr>
              <a:t>"password"</a:t>
            </a:r>
            <a:r>
              <a:rPr lang="en-IN" sz="1800" b="0" i="0" dirty="0">
                <a:solidFill>
                  <a:srgbClr val="161616"/>
                </a:solidFill>
                <a:effectLst/>
                <a:latin typeface="SFMono-Regular"/>
              </a:rPr>
              <a:t> }; </a:t>
            </a:r>
          </a:p>
          <a:p>
            <a:endParaRPr lang="en-IN" sz="1800" dirty="0">
              <a:solidFill>
                <a:srgbClr val="161616"/>
              </a:solidFill>
              <a:latin typeface="SFMono-Regular"/>
            </a:endParaRPr>
          </a:p>
          <a:p>
            <a:r>
              <a:rPr lang="en-IN" sz="1800" b="0" i="0" dirty="0">
                <a:solidFill>
                  <a:srgbClr val="0101FD"/>
                </a:solidFill>
                <a:effectLst/>
                <a:latin typeface="SFMono-Regular"/>
              </a:rPr>
              <a:t>for</a:t>
            </a:r>
            <a:r>
              <a:rPr lang="en-IN" sz="1800" b="0" i="0" dirty="0">
                <a:solidFill>
                  <a:srgbClr val="161616"/>
                </a:solidFill>
                <a:effectLst/>
                <a:latin typeface="SFMono-Regular"/>
              </a:rPr>
              <a:t> (</a:t>
            </a:r>
            <a:r>
              <a:rPr lang="en-IN" sz="1800" b="0" i="0" dirty="0">
                <a:solidFill>
                  <a:srgbClr val="0101FD"/>
                </a:solidFill>
                <a:effectLst/>
                <a:latin typeface="SFMono-Regular"/>
              </a:rPr>
              <a:t>int</a:t>
            </a:r>
            <a:r>
              <a:rPr lang="en-IN" sz="1800" b="0" i="0" dirty="0">
                <a:solidFill>
                  <a:srgbClr val="161616"/>
                </a:solidFill>
                <a:effectLst/>
                <a:latin typeface="SFMono-Regular"/>
              </a:rPr>
              <a:t> i = 0; i &lt; </a:t>
            </a:r>
            <a:r>
              <a:rPr lang="en-IN" sz="1800" b="0" i="0" dirty="0" err="1">
                <a:solidFill>
                  <a:srgbClr val="161616"/>
                </a:solidFill>
                <a:effectLst/>
                <a:latin typeface="SFMono-Regular"/>
              </a:rPr>
              <a:t>users.Length</a:t>
            </a:r>
            <a:r>
              <a:rPr lang="en-IN" sz="1800" b="0" i="0" dirty="0">
                <a:solidFill>
                  <a:srgbClr val="161616"/>
                </a:solidFill>
                <a:effectLst/>
                <a:latin typeface="SFMono-Regular"/>
              </a:rPr>
              <a:t>; i++) </a:t>
            </a:r>
          </a:p>
          <a:p>
            <a:r>
              <a:rPr lang="en-IN" sz="1800" b="0" i="0" dirty="0">
                <a:solidFill>
                  <a:srgbClr val="161616"/>
                </a:solidFill>
                <a:effectLst/>
                <a:latin typeface="SFMono-Regular"/>
              </a:rPr>
              <a:t>{ </a:t>
            </a:r>
          </a:p>
          <a:p>
            <a:r>
              <a:rPr lang="en-IN" sz="1800" b="0" i="0" dirty="0">
                <a:solidFill>
                  <a:srgbClr val="0101FD"/>
                </a:solidFill>
                <a:effectLst/>
                <a:latin typeface="SFMono-Regular"/>
              </a:rPr>
              <a:t>bool</a:t>
            </a:r>
            <a:r>
              <a:rPr lang="en-IN" sz="1800" b="0" i="0" dirty="0">
                <a:solidFill>
                  <a:srgbClr val="161616"/>
                </a:solidFill>
                <a:effectLst/>
                <a:latin typeface="SFMono-Regular"/>
              </a:rPr>
              <a:t> </a:t>
            </a:r>
            <a:r>
              <a:rPr lang="en-IN" sz="1800" b="0" i="0" dirty="0" err="1">
                <a:solidFill>
                  <a:srgbClr val="161616"/>
                </a:solidFill>
                <a:effectLst/>
                <a:latin typeface="SFMono-Regular"/>
              </a:rPr>
              <a:t>validUsername</a:t>
            </a:r>
            <a:r>
              <a:rPr lang="en-IN" sz="1800" b="0" i="0" dirty="0">
                <a:solidFill>
                  <a:srgbClr val="161616"/>
                </a:solidFill>
                <a:effectLst/>
                <a:latin typeface="SFMono-Regular"/>
              </a:rPr>
              <a:t> = (</a:t>
            </a:r>
            <a:r>
              <a:rPr lang="en-IN" sz="1800" b="0" i="0" dirty="0" err="1">
                <a:solidFill>
                  <a:srgbClr val="0101FD"/>
                </a:solidFill>
                <a:effectLst/>
                <a:latin typeface="SFMono-Regular"/>
              </a:rPr>
              <a:t>string</a:t>
            </a:r>
            <a:r>
              <a:rPr lang="en-IN" sz="1800" b="0" i="0" dirty="0" err="1">
                <a:solidFill>
                  <a:srgbClr val="161616"/>
                </a:solidFill>
                <a:effectLst/>
                <a:latin typeface="SFMono-Regular"/>
              </a:rPr>
              <a:t>.Compare</a:t>
            </a:r>
            <a:r>
              <a:rPr lang="en-IN" sz="1800" b="0" i="0" dirty="0">
                <a:solidFill>
                  <a:srgbClr val="161616"/>
                </a:solidFill>
                <a:effectLst/>
                <a:latin typeface="SFMono-Regular"/>
              </a:rPr>
              <a:t>(</a:t>
            </a:r>
            <a:r>
              <a:rPr lang="en-IN" sz="1800" b="0" i="0" dirty="0" err="1">
                <a:solidFill>
                  <a:srgbClr val="161616"/>
                </a:solidFill>
                <a:effectLst/>
                <a:latin typeface="SFMono-Regular"/>
              </a:rPr>
              <a:t>UserName.Text</a:t>
            </a:r>
            <a:r>
              <a:rPr lang="en-IN" sz="1800" b="0" i="0" dirty="0">
                <a:solidFill>
                  <a:srgbClr val="161616"/>
                </a:solidFill>
                <a:effectLst/>
                <a:latin typeface="SFMono-Regular"/>
              </a:rPr>
              <a:t>, users[i], </a:t>
            </a:r>
            <a:r>
              <a:rPr lang="en-IN" sz="1800" b="0" i="0" dirty="0">
                <a:solidFill>
                  <a:srgbClr val="07704A"/>
                </a:solidFill>
                <a:effectLst/>
                <a:latin typeface="SFMono-Regular"/>
              </a:rPr>
              <a:t>true</a:t>
            </a:r>
            <a:r>
              <a:rPr lang="en-IN" sz="1800" b="0" i="0" dirty="0">
                <a:solidFill>
                  <a:srgbClr val="161616"/>
                </a:solidFill>
                <a:effectLst/>
                <a:latin typeface="SFMono-Regular"/>
              </a:rPr>
              <a:t>) == 0); </a:t>
            </a:r>
          </a:p>
          <a:p>
            <a:r>
              <a:rPr lang="en-IN" sz="1800" b="0" i="0" dirty="0">
                <a:solidFill>
                  <a:srgbClr val="0101FD"/>
                </a:solidFill>
                <a:effectLst/>
                <a:latin typeface="SFMono-Regular"/>
              </a:rPr>
              <a:t>bool</a:t>
            </a:r>
            <a:r>
              <a:rPr lang="en-IN" sz="1800" b="0" i="0" dirty="0">
                <a:solidFill>
                  <a:srgbClr val="161616"/>
                </a:solidFill>
                <a:effectLst/>
                <a:latin typeface="SFMono-Regular"/>
              </a:rPr>
              <a:t> </a:t>
            </a:r>
            <a:r>
              <a:rPr lang="en-IN" sz="1800" b="0" i="0" dirty="0" err="1">
                <a:solidFill>
                  <a:srgbClr val="161616"/>
                </a:solidFill>
                <a:effectLst/>
                <a:latin typeface="SFMono-Regular"/>
              </a:rPr>
              <a:t>validPassword</a:t>
            </a:r>
            <a:r>
              <a:rPr lang="en-IN" sz="1800" b="0" i="0" dirty="0">
                <a:solidFill>
                  <a:srgbClr val="161616"/>
                </a:solidFill>
                <a:effectLst/>
                <a:latin typeface="SFMono-Regular"/>
              </a:rPr>
              <a:t> = (</a:t>
            </a:r>
            <a:r>
              <a:rPr lang="en-IN" sz="1800" b="0" i="0" dirty="0" err="1">
                <a:solidFill>
                  <a:srgbClr val="0101FD"/>
                </a:solidFill>
                <a:effectLst/>
                <a:latin typeface="SFMono-Regular"/>
              </a:rPr>
              <a:t>string</a:t>
            </a:r>
            <a:r>
              <a:rPr lang="en-IN" sz="1800" b="0" i="0" dirty="0" err="1">
                <a:solidFill>
                  <a:srgbClr val="161616"/>
                </a:solidFill>
                <a:effectLst/>
                <a:latin typeface="SFMono-Regular"/>
              </a:rPr>
              <a:t>.Compare</a:t>
            </a:r>
            <a:r>
              <a:rPr lang="en-IN" sz="1800" b="0" i="0" dirty="0">
                <a:solidFill>
                  <a:srgbClr val="161616"/>
                </a:solidFill>
                <a:effectLst/>
                <a:latin typeface="SFMono-Regular"/>
              </a:rPr>
              <a:t>(</a:t>
            </a:r>
            <a:r>
              <a:rPr lang="en-IN" sz="1800" b="0" i="0" dirty="0" err="1">
                <a:solidFill>
                  <a:srgbClr val="161616"/>
                </a:solidFill>
                <a:effectLst/>
                <a:latin typeface="SFMono-Regular"/>
              </a:rPr>
              <a:t>Password.Text</a:t>
            </a:r>
            <a:r>
              <a:rPr lang="en-IN" sz="1800" b="0" i="0" dirty="0">
                <a:solidFill>
                  <a:srgbClr val="161616"/>
                </a:solidFill>
                <a:effectLst/>
                <a:latin typeface="SFMono-Regular"/>
              </a:rPr>
              <a:t>, passwords[i], </a:t>
            </a:r>
            <a:r>
              <a:rPr lang="en-IN" sz="1800" b="0" i="0" dirty="0">
                <a:solidFill>
                  <a:srgbClr val="07704A"/>
                </a:solidFill>
                <a:effectLst/>
                <a:latin typeface="SFMono-Regular"/>
              </a:rPr>
              <a:t>false</a:t>
            </a:r>
            <a:r>
              <a:rPr lang="en-IN" sz="1800" b="0" i="0" dirty="0">
                <a:solidFill>
                  <a:srgbClr val="161616"/>
                </a:solidFill>
                <a:effectLst/>
                <a:latin typeface="SFMono-Regular"/>
              </a:rPr>
              <a:t>) == 0); </a:t>
            </a:r>
          </a:p>
          <a:p>
            <a:r>
              <a:rPr lang="en-IN" sz="1800" b="0" i="0" dirty="0">
                <a:solidFill>
                  <a:srgbClr val="0101FD"/>
                </a:solidFill>
                <a:effectLst/>
                <a:latin typeface="SFMono-Regular"/>
              </a:rPr>
              <a:t>if</a:t>
            </a:r>
            <a:r>
              <a:rPr lang="en-IN" sz="1800" b="0" i="0" dirty="0">
                <a:solidFill>
                  <a:srgbClr val="161616"/>
                </a:solidFill>
                <a:effectLst/>
                <a:latin typeface="SFMono-Regular"/>
              </a:rPr>
              <a:t> (</a:t>
            </a:r>
            <a:r>
              <a:rPr lang="en-IN" sz="1800" b="0" i="0" dirty="0" err="1">
                <a:solidFill>
                  <a:srgbClr val="161616"/>
                </a:solidFill>
                <a:effectLst/>
                <a:latin typeface="SFMono-Regular"/>
              </a:rPr>
              <a:t>validUsername</a:t>
            </a:r>
            <a:r>
              <a:rPr lang="en-IN" sz="1800" b="0" i="0" dirty="0">
                <a:solidFill>
                  <a:srgbClr val="161616"/>
                </a:solidFill>
                <a:effectLst/>
                <a:latin typeface="SFMono-Regular"/>
              </a:rPr>
              <a:t> &amp;&amp; </a:t>
            </a:r>
            <a:r>
              <a:rPr lang="en-IN" sz="1800" b="0" i="0" dirty="0" err="1">
                <a:solidFill>
                  <a:srgbClr val="161616"/>
                </a:solidFill>
                <a:effectLst/>
                <a:latin typeface="SFMono-Regular"/>
              </a:rPr>
              <a:t>validPassword</a:t>
            </a:r>
            <a:r>
              <a:rPr lang="en-IN" sz="1800" b="0" i="0" dirty="0">
                <a:solidFill>
                  <a:srgbClr val="161616"/>
                </a:solidFill>
                <a:effectLst/>
                <a:latin typeface="SFMono-Regular"/>
              </a:rPr>
              <a:t>) { </a:t>
            </a:r>
          </a:p>
          <a:p>
            <a:r>
              <a:rPr lang="en-IN" sz="1800" b="0" i="0" dirty="0">
                <a:solidFill>
                  <a:srgbClr val="008000"/>
                </a:solidFill>
                <a:effectLst/>
                <a:latin typeface="SFMono-Regular"/>
              </a:rPr>
              <a:t>// </a:t>
            </a:r>
            <a:r>
              <a:rPr lang="en-IN" sz="1800" b="0" i="0" dirty="0">
                <a:solidFill>
                  <a:srgbClr val="666666"/>
                </a:solidFill>
                <a:effectLst/>
                <a:latin typeface="SFMono-Regular"/>
              </a:rPr>
              <a:t>TODO:</a:t>
            </a:r>
            <a:r>
              <a:rPr lang="en-IN" sz="1800" b="0" i="0" dirty="0">
                <a:solidFill>
                  <a:srgbClr val="008000"/>
                </a:solidFill>
                <a:effectLst/>
                <a:latin typeface="SFMono-Regular"/>
              </a:rPr>
              <a:t> Log in the user...</a:t>
            </a:r>
            <a:r>
              <a:rPr lang="en-IN" sz="1800" b="0" i="0" dirty="0">
                <a:solidFill>
                  <a:srgbClr val="161616"/>
                </a:solidFill>
                <a:effectLst/>
                <a:latin typeface="SFMono-Regular"/>
              </a:rPr>
              <a:t> </a:t>
            </a:r>
            <a:r>
              <a:rPr lang="en-IN" sz="1800" b="0" i="0" dirty="0">
                <a:solidFill>
                  <a:srgbClr val="008000"/>
                </a:solidFill>
                <a:effectLst/>
                <a:latin typeface="SFMono-Regular"/>
              </a:rPr>
              <a:t>// </a:t>
            </a:r>
            <a:r>
              <a:rPr lang="en-IN" sz="1800" b="0" i="0" dirty="0">
                <a:solidFill>
                  <a:srgbClr val="666666"/>
                </a:solidFill>
                <a:effectLst/>
                <a:latin typeface="SFMono-Regular"/>
              </a:rPr>
              <a:t>TODO:</a:t>
            </a:r>
            <a:r>
              <a:rPr lang="en-IN" sz="1800" b="0" i="0" dirty="0">
                <a:solidFill>
                  <a:srgbClr val="008000"/>
                </a:solidFill>
                <a:effectLst/>
                <a:latin typeface="SFMono-Regular"/>
              </a:rPr>
              <a:t> Redirect them to the appropriate page</a:t>
            </a:r>
            <a:r>
              <a:rPr lang="en-IN" sz="1800" b="0" i="0" dirty="0">
                <a:solidFill>
                  <a:srgbClr val="161616"/>
                </a:solidFill>
                <a:effectLst/>
                <a:latin typeface="SFMono-Regular"/>
              </a:rPr>
              <a:t> </a:t>
            </a:r>
          </a:p>
          <a:p>
            <a:r>
              <a:rPr lang="en-IN" sz="1800" b="0" i="0" dirty="0">
                <a:solidFill>
                  <a:srgbClr val="161616"/>
                </a:solidFill>
                <a:effectLst/>
                <a:latin typeface="SFMono-Regular"/>
              </a:rPr>
              <a:t>} } </a:t>
            </a:r>
          </a:p>
          <a:p>
            <a:endParaRPr lang="en-IN" sz="1800" dirty="0">
              <a:solidFill>
                <a:srgbClr val="161616"/>
              </a:solidFill>
              <a:latin typeface="SFMono-Regular"/>
            </a:endParaRPr>
          </a:p>
          <a:p>
            <a:r>
              <a:rPr lang="en-IN" sz="1800" b="0" i="0" dirty="0">
                <a:solidFill>
                  <a:srgbClr val="161616"/>
                </a:solidFill>
                <a:effectLst/>
                <a:latin typeface="SFMono-Regular"/>
              </a:rPr>
              <a:t>// true = non case sensitivity is enabled and false means disabled</a:t>
            </a:r>
          </a:p>
          <a:p>
            <a:r>
              <a:rPr lang="en-IN" sz="1800" b="0" i="0" dirty="0">
                <a:solidFill>
                  <a:srgbClr val="008000"/>
                </a:solidFill>
                <a:effectLst/>
                <a:latin typeface="SFMono-Regular"/>
              </a:rPr>
              <a:t>// If we reach here, the user's credentials were invalid</a:t>
            </a:r>
            <a:r>
              <a:rPr lang="en-IN" sz="1800" b="0" i="0" dirty="0">
                <a:solidFill>
                  <a:srgbClr val="161616"/>
                </a:solidFill>
                <a:effectLst/>
                <a:latin typeface="SFMono-Regular"/>
              </a:rPr>
              <a:t> </a:t>
            </a:r>
          </a:p>
          <a:p>
            <a:endParaRPr lang="en-IN" sz="1800" dirty="0">
              <a:solidFill>
                <a:srgbClr val="161616"/>
              </a:solidFill>
              <a:latin typeface="SFMono-Regular"/>
            </a:endParaRPr>
          </a:p>
          <a:p>
            <a:r>
              <a:rPr lang="en-IN" sz="1800" b="0" i="0" dirty="0" err="1">
                <a:solidFill>
                  <a:srgbClr val="161616"/>
                </a:solidFill>
                <a:effectLst/>
                <a:latin typeface="SFMono-Regular"/>
              </a:rPr>
              <a:t>InvalidCredentialsMessage.Visible</a:t>
            </a:r>
            <a:r>
              <a:rPr lang="en-IN" sz="1800" b="0" i="0" dirty="0">
                <a:solidFill>
                  <a:srgbClr val="161616"/>
                </a:solidFill>
                <a:effectLst/>
                <a:latin typeface="SFMono-Regular"/>
              </a:rPr>
              <a:t> = </a:t>
            </a:r>
            <a:r>
              <a:rPr lang="en-IN" sz="1800" b="0" i="0" dirty="0">
                <a:solidFill>
                  <a:srgbClr val="07704A"/>
                </a:solidFill>
                <a:effectLst/>
                <a:latin typeface="SFMono-Regular"/>
              </a:rPr>
              <a:t>true</a:t>
            </a:r>
            <a:r>
              <a:rPr lang="en-IN" sz="1800" b="0" i="0" dirty="0">
                <a:solidFill>
                  <a:srgbClr val="161616"/>
                </a:solidFill>
                <a:effectLst/>
                <a:latin typeface="SFMono-Regular"/>
              </a:rPr>
              <a:t>; }</a:t>
            </a:r>
            <a:endParaRPr lang="en-IN" sz="1800" dirty="0"/>
          </a:p>
        </p:txBody>
      </p:sp>
      <p:sp>
        <p:nvSpPr>
          <p:cNvPr id="4" name="TextBox 3">
            <a:extLst>
              <a:ext uri="{FF2B5EF4-FFF2-40B4-BE49-F238E27FC236}">
                <a16:creationId xmlns:a16="http://schemas.microsoft.com/office/drawing/2014/main" id="{FA833F2D-92E1-3575-9252-B7A9FB7AFA6D}"/>
              </a:ext>
            </a:extLst>
          </p:cNvPr>
          <p:cNvSpPr txBox="1"/>
          <p:nvPr/>
        </p:nvSpPr>
        <p:spPr>
          <a:xfrm>
            <a:off x="1600200" y="228600"/>
            <a:ext cx="6477000" cy="369332"/>
          </a:xfrm>
          <a:prstGeom prst="rect">
            <a:avLst/>
          </a:prstGeom>
          <a:noFill/>
        </p:spPr>
        <p:txBody>
          <a:bodyPr wrap="square" rtlCol="0">
            <a:spAutoFit/>
          </a:bodyPr>
          <a:lstStyle/>
          <a:p>
            <a:r>
              <a:rPr lang="en-IN" sz="1800" dirty="0"/>
              <a:t>Another Code to authenticate user name &amp; password</a:t>
            </a:r>
          </a:p>
        </p:txBody>
      </p:sp>
      <p:sp>
        <p:nvSpPr>
          <p:cNvPr id="6" name="TextBox 5">
            <a:extLst>
              <a:ext uri="{FF2B5EF4-FFF2-40B4-BE49-F238E27FC236}">
                <a16:creationId xmlns:a16="http://schemas.microsoft.com/office/drawing/2014/main" id="{5FFC1BF6-2964-4FE7-5C7C-B428A3A1991B}"/>
              </a:ext>
            </a:extLst>
          </p:cNvPr>
          <p:cNvSpPr txBox="1"/>
          <p:nvPr/>
        </p:nvSpPr>
        <p:spPr>
          <a:xfrm>
            <a:off x="342900" y="6124239"/>
            <a:ext cx="8458200" cy="523220"/>
          </a:xfrm>
          <a:prstGeom prst="rect">
            <a:avLst/>
          </a:prstGeom>
          <a:noFill/>
        </p:spPr>
        <p:txBody>
          <a:bodyPr wrap="square">
            <a:spAutoFit/>
          </a:bodyPr>
          <a:lstStyle/>
          <a:p>
            <a:r>
              <a:rPr lang="en-IN" dirty="0"/>
              <a:t>https://learn.microsoft.com/en-us/aspnet/web-forms/overview/older-versions-security/introduction/an-overview-of-forms-authentication-cs</a:t>
            </a:r>
          </a:p>
        </p:txBody>
      </p:sp>
    </p:spTree>
    <p:extLst>
      <p:ext uri="{BB962C8B-B14F-4D97-AF65-F5344CB8AC3E}">
        <p14:creationId xmlns:p14="http://schemas.microsoft.com/office/powerpoint/2010/main" val="2769281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10E4BA-4BD9-FFFC-2F08-52D4D5FFE1AF}"/>
              </a:ext>
            </a:extLst>
          </p:cNvPr>
          <p:cNvSpPr txBox="1"/>
          <p:nvPr/>
        </p:nvSpPr>
        <p:spPr>
          <a:xfrm>
            <a:off x="647700" y="889843"/>
            <a:ext cx="7848600" cy="5078313"/>
          </a:xfrm>
          <a:prstGeom prst="rect">
            <a:avLst/>
          </a:prstGeom>
          <a:noFill/>
        </p:spPr>
        <p:txBody>
          <a:bodyPr wrap="square">
            <a:spAutoFit/>
          </a:bodyPr>
          <a:lstStyle/>
          <a:p>
            <a:r>
              <a:rPr lang="en-IN" sz="1800" dirty="0"/>
              <a:t>using System;  </a:t>
            </a:r>
          </a:p>
          <a:p>
            <a:r>
              <a:rPr lang="en-IN" sz="1800" dirty="0"/>
              <a:t>namespace </a:t>
            </a:r>
            <a:r>
              <a:rPr lang="en-IN" sz="1800" dirty="0" err="1"/>
              <a:t>CsharpString</a:t>
            </a:r>
            <a:r>
              <a:rPr lang="en-IN" sz="1800" dirty="0"/>
              <a:t> {  </a:t>
            </a:r>
          </a:p>
          <a:p>
            <a:r>
              <a:rPr lang="en-IN" sz="1800" dirty="0"/>
              <a:t>  class Test {</a:t>
            </a:r>
          </a:p>
          <a:p>
            <a:r>
              <a:rPr lang="en-IN" sz="1800" dirty="0"/>
              <a:t>    public static void Main(string [] </a:t>
            </a:r>
            <a:r>
              <a:rPr lang="en-IN" sz="1800" dirty="0" err="1"/>
              <a:t>args</a:t>
            </a:r>
            <a:r>
              <a:rPr lang="en-IN" sz="1800" dirty="0"/>
              <a:t>) {</a:t>
            </a:r>
          </a:p>
          <a:p>
            <a:endParaRPr lang="en-IN" sz="1800" dirty="0"/>
          </a:p>
          <a:p>
            <a:r>
              <a:rPr lang="en-IN" sz="1800" dirty="0"/>
              <a:t>      string str1 = "</a:t>
            </a:r>
            <a:r>
              <a:rPr lang="en-IN" sz="1800" dirty="0" err="1"/>
              <a:t>Programiz</a:t>
            </a:r>
            <a:r>
              <a:rPr lang="en-IN" sz="1800" dirty="0"/>
              <a:t>";</a:t>
            </a:r>
          </a:p>
          <a:p>
            <a:r>
              <a:rPr lang="en-IN" sz="1800" dirty="0"/>
              <a:t>      string str2 = "</a:t>
            </a:r>
            <a:r>
              <a:rPr lang="en-IN" sz="1800" dirty="0" err="1"/>
              <a:t>programiz</a:t>
            </a:r>
            <a:r>
              <a:rPr lang="en-IN" sz="1800" dirty="0"/>
              <a:t>";</a:t>
            </a:r>
          </a:p>
          <a:p>
            <a:endParaRPr lang="en-IN" sz="1800" dirty="0"/>
          </a:p>
          <a:p>
            <a:r>
              <a:rPr lang="en-IN" sz="1800" dirty="0"/>
              <a:t>      int result;</a:t>
            </a:r>
          </a:p>
          <a:p>
            <a:r>
              <a:rPr lang="en-IN" sz="1800" dirty="0"/>
              <a:t>      </a:t>
            </a:r>
          </a:p>
          <a:p>
            <a:r>
              <a:rPr lang="en-IN" sz="1800" dirty="0"/>
              <a:t>      // compares str1 and str2</a:t>
            </a:r>
          </a:p>
          <a:p>
            <a:r>
              <a:rPr lang="en-IN" sz="1800" dirty="0"/>
              <a:t>      result = </a:t>
            </a:r>
            <a:r>
              <a:rPr lang="en-IN" sz="1800" dirty="0" err="1"/>
              <a:t>String.Compare</a:t>
            </a:r>
            <a:r>
              <a:rPr lang="en-IN" sz="1800" dirty="0"/>
              <a:t>(str1, str2);</a:t>
            </a:r>
          </a:p>
          <a:p>
            <a:r>
              <a:rPr lang="en-IN" sz="1800" dirty="0"/>
              <a:t>      </a:t>
            </a:r>
            <a:r>
              <a:rPr lang="en-IN" sz="1800" dirty="0" err="1"/>
              <a:t>Console.WriteLine</a:t>
            </a:r>
            <a:r>
              <a:rPr lang="en-IN" sz="1800" dirty="0"/>
              <a:t>(result);</a:t>
            </a:r>
          </a:p>
          <a:p>
            <a:endParaRPr lang="en-IN" sz="1800" dirty="0"/>
          </a:p>
          <a:p>
            <a:r>
              <a:rPr lang="en-IN" sz="1800" dirty="0"/>
              <a:t>      </a:t>
            </a:r>
            <a:r>
              <a:rPr lang="en-IN" sz="1800" dirty="0" err="1"/>
              <a:t>Console.ReadLine</a:t>
            </a:r>
            <a:r>
              <a:rPr lang="en-IN" sz="1800" dirty="0"/>
              <a:t>();</a:t>
            </a:r>
          </a:p>
          <a:p>
            <a:r>
              <a:rPr lang="en-IN" sz="1800" dirty="0"/>
              <a:t>    }</a:t>
            </a:r>
          </a:p>
          <a:p>
            <a:r>
              <a:rPr lang="en-IN" sz="1800" dirty="0"/>
              <a:t>  } </a:t>
            </a:r>
          </a:p>
          <a:p>
            <a:r>
              <a:rPr lang="en-IN" sz="1800" dirty="0"/>
              <a:t>}</a:t>
            </a:r>
          </a:p>
        </p:txBody>
      </p:sp>
    </p:spTree>
    <p:extLst>
      <p:ext uri="{BB962C8B-B14F-4D97-AF65-F5344CB8AC3E}">
        <p14:creationId xmlns:p14="http://schemas.microsoft.com/office/powerpoint/2010/main" val="4214913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49B73-B0BC-2AEC-969C-345FC4EA2AAD}"/>
              </a:ext>
            </a:extLst>
          </p:cNvPr>
          <p:cNvSpPr txBox="1"/>
          <p:nvPr/>
        </p:nvSpPr>
        <p:spPr>
          <a:xfrm>
            <a:off x="2324100" y="2743200"/>
            <a:ext cx="4495800" cy="584775"/>
          </a:xfrm>
          <a:prstGeom prst="rect">
            <a:avLst/>
          </a:prstGeom>
          <a:noFill/>
        </p:spPr>
        <p:txBody>
          <a:bodyPr wrap="square" rtlCol="0">
            <a:spAutoFit/>
          </a:bodyPr>
          <a:lstStyle/>
          <a:p>
            <a:r>
              <a:rPr lang="en-IN" sz="3200" dirty="0">
                <a:solidFill>
                  <a:schemeClr val="bg1"/>
                </a:solidFill>
              </a:rPr>
              <a:t>Using </a:t>
            </a:r>
            <a:r>
              <a:rPr lang="en-IN" sz="3200" dirty="0" err="1">
                <a:solidFill>
                  <a:schemeClr val="bg1"/>
                </a:solidFill>
              </a:rPr>
              <a:t>web.config</a:t>
            </a:r>
            <a:endParaRPr lang="en-IN" sz="3200" dirty="0">
              <a:solidFill>
                <a:schemeClr val="bg1"/>
              </a:solidFill>
            </a:endParaRPr>
          </a:p>
        </p:txBody>
      </p:sp>
    </p:spTree>
    <p:extLst>
      <p:ext uri="{BB962C8B-B14F-4D97-AF65-F5344CB8AC3E}">
        <p14:creationId xmlns:p14="http://schemas.microsoft.com/office/powerpoint/2010/main" val="4212975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919054-FF2A-E418-0583-1439D3C38489}"/>
              </a:ext>
            </a:extLst>
          </p:cNvPr>
          <p:cNvSpPr txBox="1"/>
          <p:nvPr/>
        </p:nvSpPr>
        <p:spPr>
          <a:xfrm>
            <a:off x="609600" y="152400"/>
            <a:ext cx="8534400" cy="707886"/>
          </a:xfrm>
          <a:prstGeom prst="rect">
            <a:avLst/>
          </a:prstGeom>
          <a:noFill/>
        </p:spPr>
        <p:txBody>
          <a:bodyPr wrap="square">
            <a:spAutoFit/>
          </a:bodyPr>
          <a:lstStyle/>
          <a:p>
            <a:r>
              <a:rPr lang="en-US" sz="2000" dirty="0"/>
              <a:t>Now we set </a:t>
            </a:r>
            <a:r>
              <a:rPr lang="en-US" sz="2000" dirty="0" err="1"/>
              <a:t>web.config</a:t>
            </a:r>
            <a:r>
              <a:rPr lang="en-US" sz="2000" dirty="0"/>
              <a:t> file to implement the authentication of web application.</a:t>
            </a:r>
            <a:endParaRPr lang="en-IN" sz="2000" dirty="0"/>
          </a:p>
        </p:txBody>
      </p:sp>
      <p:sp>
        <p:nvSpPr>
          <p:cNvPr id="7" name="TextBox 6">
            <a:extLst>
              <a:ext uri="{FF2B5EF4-FFF2-40B4-BE49-F238E27FC236}">
                <a16:creationId xmlns:a16="http://schemas.microsoft.com/office/drawing/2014/main" id="{F43A766F-F556-C597-88BD-26CC344AB07E}"/>
              </a:ext>
            </a:extLst>
          </p:cNvPr>
          <p:cNvSpPr txBox="1"/>
          <p:nvPr/>
        </p:nvSpPr>
        <p:spPr>
          <a:xfrm>
            <a:off x="476250" y="1143000"/>
            <a:ext cx="8534400" cy="5355312"/>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compilation</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debug</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true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err="1">
                <a:solidFill>
                  <a:srgbClr val="FF0000"/>
                </a:solidFill>
                <a:latin typeface="Cascadia Mono" panose="020B0609020000020004" pitchFamily="49" charset="0"/>
              </a:rPr>
              <a:t>targetFramework</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4.7.2</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a:t>
            </a: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mode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Forms</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loginUrl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login.aspx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defaultUrl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welcome.aspx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passwordFormat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Clear</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user</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name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student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password</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stu@123</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user</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name</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faculty</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password</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fac@123</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deny</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users</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httpRuntime</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targetFramework</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4.7.2</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endParaRPr lang="en-IN" sz="1800" dirty="0"/>
          </a:p>
        </p:txBody>
      </p:sp>
    </p:spTree>
    <p:extLst>
      <p:ext uri="{BB962C8B-B14F-4D97-AF65-F5344CB8AC3E}">
        <p14:creationId xmlns:p14="http://schemas.microsoft.com/office/powerpoint/2010/main" val="1773811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A8C6D-B6E4-D5BD-7C1E-7363C57F0243}"/>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843956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2F64D5-A05B-1D18-3809-7E9A4373AFE6}"/>
              </a:ext>
            </a:extLst>
          </p:cNvPr>
          <p:cNvSpPr txBox="1"/>
          <p:nvPr/>
        </p:nvSpPr>
        <p:spPr>
          <a:xfrm>
            <a:off x="495300" y="609600"/>
            <a:ext cx="8724900" cy="707886"/>
          </a:xfrm>
          <a:prstGeom prst="rect">
            <a:avLst/>
          </a:prstGeom>
          <a:noFill/>
        </p:spPr>
        <p:txBody>
          <a:bodyPr wrap="square" rtlCol="0">
            <a:spAutoFit/>
          </a:bodyPr>
          <a:lstStyle/>
          <a:p>
            <a:r>
              <a:rPr lang="en-IN" sz="2000" dirty="0"/>
              <a:t>While running the login.aspx form,  we will get an error of Event handling button and after providing that function we will get the following error</a:t>
            </a:r>
          </a:p>
        </p:txBody>
      </p:sp>
      <p:pic>
        <p:nvPicPr>
          <p:cNvPr id="4" name="Picture 3">
            <a:extLst>
              <a:ext uri="{FF2B5EF4-FFF2-40B4-BE49-F238E27FC236}">
                <a16:creationId xmlns:a16="http://schemas.microsoft.com/office/drawing/2014/main" id="{7728FD73-AF09-8EF4-227F-3414C840F05A}"/>
              </a:ext>
            </a:extLst>
          </p:cNvPr>
          <p:cNvPicPr>
            <a:picLocks noChangeAspect="1"/>
          </p:cNvPicPr>
          <p:nvPr/>
        </p:nvPicPr>
        <p:blipFill>
          <a:blip r:embed="rId2"/>
          <a:stretch>
            <a:fillRect/>
          </a:stretch>
        </p:blipFill>
        <p:spPr>
          <a:xfrm>
            <a:off x="62345" y="1600200"/>
            <a:ext cx="9144000" cy="4905375"/>
          </a:xfrm>
          <a:prstGeom prst="rect">
            <a:avLst/>
          </a:prstGeom>
        </p:spPr>
      </p:pic>
    </p:spTree>
    <p:extLst>
      <p:ext uri="{BB962C8B-B14F-4D97-AF65-F5344CB8AC3E}">
        <p14:creationId xmlns:p14="http://schemas.microsoft.com/office/powerpoint/2010/main" val="37621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alidation Controls in ASP.NET">
            <a:extLst>
              <a:ext uri="{FF2B5EF4-FFF2-40B4-BE49-F238E27FC236}">
                <a16:creationId xmlns:a16="http://schemas.microsoft.com/office/drawing/2014/main" id="{4BA80F9C-E797-A3B6-976B-FD0399AD7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152400"/>
            <a:ext cx="8134350" cy="533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99DEBB-4140-503A-F8E5-0D3C03159E3D}"/>
              </a:ext>
            </a:extLst>
          </p:cNvPr>
          <p:cNvSpPr txBox="1"/>
          <p:nvPr/>
        </p:nvSpPr>
        <p:spPr>
          <a:xfrm>
            <a:off x="1447800" y="5715000"/>
            <a:ext cx="7924800" cy="307777"/>
          </a:xfrm>
          <a:prstGeom prst="rect">
            <a:avLst/>
          </a:prstGeom>
          <a:noFill/>
        </p:spPr>
        <p:txBody>
          <a:bodyPr wrap="square">
            <a:spAutoFit/>
          </a:bodyPr>
          <a:lstStyle/>
          <a:p>
            <a:r>
              <a:rPr lang="en-IN" dirty="0"/>
              <a:t>https://www.tatvasoft.com/outsourcing/2022/09/validation-in-asp-net.html</a:t>
            </a:r>
          </a:p>
        </p:txBody>
      </p:sp>
    </p:spTree>
    <p:extLst>
      <p:ext uri="{BB962C8B-B14F-4D97-AF65-F5344CB8AC3E}">
        <p14:creationId xmlns:p14="http://schemas.microsoft.com/office/powerpoint/2010/main" val="2403514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0A3E96-7C68-6713-A8B3-DA887574E9AC}"/>
              </a:ext>
            </a:extLst>
          </p:cNvPr>
          <p:cNvSpPr txBox="1"/>
          <p:nvPr/>
        </p:nvSpPr>
        <p:spPr>
          <a:xfrm>
            <a:off x="1676400" y="46642"/>
            <a:ext cx="7315200" cy="400110"/>
          </a:xfrm>
          <a:prstGeom prst="rect">
            <a:avLst/>
          </a:prstGeom>
          <a:noFill/>
        </p:spPr>
        <p:txBody>
          <a:bodyPr wrap="square" rtlCol="0">
            <a:spAutoFit/>
          </a:bodyPr>
          <a:lstStyle/>
          <a:p>
            <a:r>
              <a:rPr lang="en-IN" sz="2000" dirty="0"/>
              <a:t>SOLUTION: Add the key in the </a:t>
            </a:r>
            <a:r>
              <a:rPr lang="en-IN" sz="2000" dirty="0" err="1"/>
              <a:t>web.config</a:t>
            </a:r>
            <a:r>
              <a:rPr lang="en-IN" sz="2000" dirty="0"/>
              <a:t> file</a:t>
            </a:r>
          </a:p>
        </p:txBody>
      </p:sp>
      <p:sp>
        <p:nvSpPr>
          <p:cNvPr id="4" name="TextBox 3">
            <a:extLst>
              <a:ext uri="{FF2B5EF4-FFF2-40B4-BE49-F238E27FC236}">
                <a16:creationId xmlns:a16="http://schemas.microsoft.com/office/drawing/2014/main" id="{AADE4DFD-E102-C4A1-F92D-B748F1446391}"/>
              </a:ext>
            </a:extLst>
          </p:cNvPr>
          <p:cNvSpPr txBox="1"/>
          <p:nvPr/>
        </p:nvSpPr>
        <p:spPr>
          <a:xfrm>
            <a:off x="36945" y="446752"/>
            <a:ext cx="7086600" cy="1077218"/>
          </a:xfrm>
          <a:prstGeom prst="rect">
            <a:avLst/>
          </a:prstGeom>
          <a:noFill/>
        </p:spPr>
        <p:txBody>
          <a:bodyPr wrap="square">
            <a:spAutoFit/>
          </a:bodyPr>
          <a:lstStyle/>
          <a:p>
            <a:r>
              <a:rPr lang="en-IN" sz="1600" dirty="0">
                <a:solidFill>
                  <a:srgbClr val="0000FF"/>
                </a:solidFill>
                <a:latin typeface="Cascadia Mono" panose="020B0609020000020004" pitchFamily="49" charset="0"/>
              </a:rPr>
              <a:t>&lt;</a:t>
            </a:r>
            <a:r>
              <a:rPr lang="en-IN" sz="1600" dirty="0" err="1">
                <a:solidFill>
                  <a:srgbClr val="A31515"/>
                </a:solidFill>
                <a:latin typeface="Cascadia Mono" panose="020B0609020000020004" pitchFamily="49" charset="0"/>
              </a:rPr>
              <a:t>appSettings</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US" sz="1600" dirty="0">
                <a:solidFill>
                  <a:srgbClr val="0000FF"/>
                </a:solidFill>
                <a:latin typeface="Cascadia Mono" panose="020B0609020000020004" pitchFamily="49" charset="0"/>
              </a:rPr>
              <a:t>&lt;</a:t>
            </a:r>
            <a:r>
              <a:rPr lang="en-US" sz="1600" dirty="0">
                <a:solidFill>
                  <a:srgbClr val="A31515"/>
                </a:solidFill>
                <a:latin typeface="Cascadia Mono" panose="020B0609020000020004" pitchFamily="49" charset="0"/>
              </a:rPr>
              <a:t>add</a:t>
            </a:r>
            <a:r>
              <a:rPr lang="en-US" sz="1600" dirty="0">
                <a:solidFill>
                  <a:srgbClr val="0000FF"/>
                </a:solidFill>
                <a:latin typeface="Cascadia Mono" panose="020B0609020000020004" pitchFamily="49" charset="0"/>
              </a:rPr>
              <a:t> </a:t>
            </a:r>
            <a:r>
              <a:rPr lang="en-US" sz="1600" dirty="0">
                <a:solidFill>
                  <a:srgbClr val="FF0000"/>
                </a:solidFill>
                <a:latin typeface="Cascadia Mono" panose="020B0609020000020004" pitchFamily="49" charset="0"/>
              </a:rPr>
              <a:t>key</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a:t>
            </a:r>
            <a:r>
              <a:rPr lang="en-US" sz="1600" dirty="0" err="1">
                <a:solidFill>
                  <a:srgbClr val="0000FF"/>
                </a:solidFill>
                <a:latin typeface="Cascadia Mono" panose="020B0609020000020004" pitchFamily="49" charset="0"/>
              </a:rPr>
              <a:t>ValidationSettings:UnobtrusiveValidationMode</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 </a:t>
            </a:r>
            <a:r>
              <a:rPr lang="en-US" sz="1600" dirty="0">
                <a:solidFill>
                  <a:srgbClr val="FF0000"/>
                </a:solidFill>
                <a:latin typeface="Cascadia Mono" panose="020B0609020000020004" pitchFamily="49" charset="0"/>
              </a:rPr>
              <a:t>value</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None</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 /&gt;</a:t>
            </a:r>
            <a:endParaRPr lang="en-US"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err="1">
                <a:solidFill>
                  <a:srgbClr val="A31515"/>
                </a:solidFill>
                <a:latin typeface="Cascadia Mono" panose="020B0609020000020004" pitchFamily="49" charset="0"/>
              </a:rPr>
              <a:t>appSettings</a:t>
            </a:r>
            <a:r>
              <a:rPr lang="en-IN" sz="1600" dirty="0">
                <a:solidFill>
                  <a:srgbClr val="0000FF"/>
                </a:solidFill>
                <a:latin typeface="Cascadia Mono" panose="020B0609020000020004" pitchFamily="49" charset="0"/>
              </a:rPr>
              <a:t>&gt;</a:t>
            </a:r>
            <a:endParaRPr lang="en-IN" sz="1600" dirty="0"/>
          </a:p>
        </p:txBody>
      </p:sp>
      <p:pic>
        <p:nvPicPr>
          <p:cNvPr id="6" name="Picture 5">
            <a:extLst>
              <a:ext uri="{FF2B5EF4-FFF2-40B4-BE49-F238E27FC236}">
                <a16:creationId xmlns:a16="http://schemas.microsoft.com/office/drawing/2014/main" id="{2B12D651-AF4B-DF88-3D98-8991A797C615}"/>
              </a:ext>
            </a:extLst>
          </p:cNvPr>
          <p:cNvPicPr>
            <a:picLocks noChangeAspect="1"/>
          </p:cNvPicPr>
          <p:nvPr/>
        </p:nvPicPr>
        <p:blipFill>
          <a:blip r:embed="rId2"/>
          <a:stretch>
            <a:fillRect/>
          </a:stretch>
        </p:blipFill>
        <p:spPr>
          <a:xfrm>
            <a:off x="0" y="1533582"/>
            <a:ext cx="9144000" cy="4905375"/>
          </a:xfrm>
          <a:prstGeom prst="rect">
            <a:avLst/>
          </a:prstGeom>
        </p:spPr>
      </p:pic>
      <p:sp>
        <p:nvSpPr>
          <p:cNvPr id="8" name="TextBox 7">
            <a:extLst>
              <a:ext uri="{FF2B5EF4-FFF2-40B4-BE49-F238E27FC236}">
                <a16:creationId xmlns:a16="http://schemas.microsoft.com/office/drawing/2014/main" id="{07572368-20B5-56D7-6A76-7C0B9CB5528E}"/>
              </a:ext>
            </a:extLst>
          </p:cNvPr>
          <p:cNvSpPr txBox="1"/>
          <p:nvPr/>
        </p:nvSpPr>
        <p:spPr>
          <a:xfrm>
            <a:off x="18472" y="6411248"/>
            <a:ext cx="9144000" cy="523220"/>
          </a:xfrm>
          <a:prstGeom prst="rect">
            <a:avLst/>
          </a:prstGeom>
          <a:noFill/>
        </p:spPr>
        <p:txBody>
          <a:bodyPr wrap="square">
            <a:spAutoFit/>
          </a:bodyPr>
          <a:lstStyle/>
          <a:p>
            <a:r>
              <a:rPr lang="en-IN" dirty="0"/>
              <a:t>https://stackoverflow.com/questions/16660900/webforms-unobtrusivevalidationmode-requires-a-scriptresourcemapping-for-jquery</a:t>
            </a:r>
          </a:p>
        </p:txBody>
      </p:sp>
    </p:spTree>
    <p:extLst>
      <p:ext uri="{BB962C8B-B14F-4D97-AF65-F5344CB8AC3E}">
        <p14:creationId xmlns:p14="http://schemas.microsoft.com/office/powerpoint/2010/main" val="4269376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5ED85B-EC7C-94D0-040B-4C18C532FBED}"/>
              </a:ext>
            </a:extLst>
          </p:cNvPr>
          <p:cNvSpPr txBox="1"/>
          <p:nvPr/>
        </p:nvSpPr>
        <p:spPr>
          <a:xfrm>
            <a:off x="533400" y="381000"/>
            <a:ext cx="8534400" cy="6186309"/>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compilation</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debug</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true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err="1">
                <a:solidFill>
                  <a:srgbClr val="FF0000"/>
                </a:solidFill>
                <a:latin typeface="Cascadia Mono" panose="020B0609020000020004" pitchFamily="49" charset="0"/>
              </a:rPr>
              <a:t>targetFramework</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4.7.2</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endParaRPr lang="en-IN" sz="1800" dirty="0">
              <a:solidFill>
                <a:srgbClr val="0000FF"/>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mode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Forms</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loginUrl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login.aspx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defaultUrl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welcome.aspx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passwordFormat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Clear</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user</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name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student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password</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stu@123</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user</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name</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faculty</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password</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fac@123</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deny</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users</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httpRuntime</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targetFramework</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4.7.2</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p>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appSettings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&lt;</a:t>
            </a:r>
            <a:r>
              <a:rPr lang="en-US" sz="1800" dirty="0">
                <a:solidFill>
                  <a:srgbClr val="A31515"/>
                </a:solidFill>
                <a:latin typeface="Cascadia Mono" panose="020B0609020000020004" pitchFamily="49" charset="0"/>
              </a:rPr>
              <a:t>add</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key</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ValidationSettings:UnobtrusiveValidationMode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value</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None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appSettings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endParaRPr lang="en-IN" sz="1800" dirty="0"/>
          </a:p>
        </p:txBody>
      </p:sp>
    </p:spTree>
    <p:extLst>
      <p:ext uri="{BB962C8B-B14F-4D97-AF65-F5344CB8AC3E}">
        <p14:creationId xmlns:p14="http://schemas.microsoft.com/office/powerpoint/2010/main" val="3116351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1564DF-52AA-0002-AB93-58AA60016B36}"/>
              </a:ext>
            </a:extLst>
          </p:cNvPr>
          <p:cNvSpPr txBox="1"/>
          <p:nvPr/>
        </p:nvSpPr>
        <p:spPr>
          <a:xfrm>
            <a:off x="3124200" y="76200"/>
            <a:ext cx="3429000" cy="307777"/>
          </a:xfrm>
          <a:prstGeom prst="rect">
            <a:avLst/>
          </a:prstGeom>
          <a:noFill/>
        </p:spPr>
        <p:txBody>
          <a:bodyPr wrap="square" rtlCol="0">
            <a:spAutoFit/>
          </a:bodyPr>
          <a:lstStyle/>
          <a:p>
            <a:r>
              <a:rPr lang="en-IN" b="1" dirty="0"/>
              <a:t>New ISSUE</a:t>
            </a:r>
          </a:p>
        </p:txBody>
      </p:sp>
      <p:pic>
        <p:nvPicPr>
          <p:cNvPr id="4" name="Picture 3">
            <a:extLst>
              <a:ext uri="{FF2B5EF4-FFF2-40B4-BE49-F238E27FC236}">
                <a16:creationId xmlns:a16="http://schemas.microsoft.com/office/drawing/2014/main" id="{58E87542-D584-5882-2FA9-04C50123139C}"/>
              </a:ext>
            </a:extLst>
          </p:cNvPr>
          <p:cNvPicPr>
            <a:picLocks noChangeAspect="1"/>
          </p:cNvPicPr>
          <p:nvPr/>
        </p:nvPicPr>
        <p:blipFill>
          <a:blip r:embed="rId2"/>
          <a:stretch>
            <a:fillRect/>
          </a:stretch>
        </p:blipFill>
        <p:spPr>
          <a:xfrm>
            <a:off x="35767" y="533400"/>
            <a:ext cx="9144000" cy="6172200"/>
          </a:xfrm>
          <a:prstGeom prst="rect">
            <a:avLst/>
          </a:prstGeom>
        </p:spPr>
      </p:pic>
    </p:spTree>
    <p:extLst>
      <p:ext uri="{BB962C8B-B14F-4D97-AF65-F5344CB8AC3E}">
        <p14:creationId xmlns:p14="http://schemas.microsoft.com/office/powerpoint/2010/main" val="2675098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52EB7E-E1C3-F492-A50F-DA5A137C446B}"/>
              </a:ext>
            </a:extLst>
          </p:cNvPr>
          <p:cNvSpPr txBox="1"/>
          <p:nvPr/>
        </p:nvSpPr>
        <p:spPr>
          <a:xfrm>
            <a:off x="2895600" y="152400"/>
            <a:ext cx="3962400" cy="400110"/>
          </a:xfrm>
          <a:prstGeom prst="rect">
            <a:avLst/>
          </a:prstGeom>
          <a:noFill/>
        </p:spPr>
        <p:txBody>
          <a:bodyPr wrap="square" rtlCol="0">
            <a:spAutoFit/>
          </a:bodyPr>
          <a:lstStyle/>
          <a:p>
            <a:r>
              <a:rPr lang="en-IN" sz="2000" b="1" dirty="0"/>
              <a:t>Solution</a:t>
            </a:r>
          </a:p>
        </p:txBody>
      </p:sp>
      <p:sp>
        <p:nvSpPr>
          <p:cNvPr id="4" name="TextBox 3">
            <a:extLst>
              <a:ext uri="{FF2B5EF4-FFF2-40B4-BE49-F238E27FC236}">
                <a16:creationId xmlns:a16="http://schemas.microsoft.com/office/drawing/2014/main" id="{890D73E5-9A2C-05EA-BF0E-AEB693300E80}"/>
              </a:ext>
            </a:extLst>
          </p:cNvPr>
          <p:cNvSpPr txBox="1"/>
          <p:nvPr/>
        </p:nvSpPr>
        <p:spPr>
          <a:xfrm>
            <a:off x="304800" y="2362200"/>
            <a:ext cx="8610600" cy="1477328"/>
          </a:xfrm>
          <a:prstGeom prst="rect">
            <a:avLst/>
          </a:prstGeom>
          <a:noFill/>
        </p:spPr>
        <p:txBody>
          <a:bodyPr wrap="square">
            <a:spAutoFit/>
          </a:bodyPr>
          <a:lstStyle/>
          <a:p>
            <a:r>
              <a:rPr lang="en-IN" sz="1800" b="0" i="0" dirty="0">
                <a:solidFill>
                  <a:srgbClr val="0000FF"/>
                </a:solidFill>
                <a:effectLst/>
                <a:latin typeface="Source Code Pro" panose="020B0509030403020204" pitchFamily="49" charset="0"/>
              </a:rPr>
              <a:t>&lt;</a:t>
            </a:r>
            <a:r>
              <a:rPr lang="en-IN" sz="1800" b="0" i="0" dirty="0" err="1">
                <a:solidFill>
                  <a:srgbClr val="0000FF"/>
                </a:solidFill>
                <a:effectLst/>
                <a:latin typeface="Source Code Pro" panose="020B0509030403020204" pitchFamily="49" charset="0"/>
              </a:rPr>
              <a:t>assemblyBinding</a:t>
            </a:r>
            <a:r>
              <a:rPr lang="en-IN" sz="1800" b="0" i="0" dirty="0">
                <a:solidFill>
                  <a:srgbClr val="0000FF"/>
                </a:solidFill>
                <a:effectLst/>
                <a:latin typeface="Source Code Pro" panose="020B0509030403020204" pitchFamily="49" charset="0"/>
              </a:rPr>
              <a:t> </a:t>
            </a:r>
            <a:r>
              <a:rPr lang="en-IN" sz="1800" b="0" i="0" dirty="0" err="1">
                <a:solidFill>
                  <a:srgbClr val="FF0000"/>
                </a:solidFill>
                <a:effectLst/>
                <a:latin typeface="Source Code Pro" panose="020B0509030403020204" pitchFamily="49" charset="0"/>
              </a:rPr>
              <a:t>xmlns</a:t>
            </a:r>
            <a:r>
              <a:rPr lang="en-IN" sz="1800" b="0" i="0" dirty="0">
                <a:solidFill>
                  <a:srgbClr val="0000FF"/>
                </a:solidFill>
                <a:effectLst/>
                <a:latin typeface="Source Code Pro" panose="020B0509030403020204" pitchFamily="49" charset="0"/>
              </a:rPr>
              <a:t>=</a:t>
            </a:r>
            <a:r>
              <a:rPr lang="en-IN" sz="1800" b="0" i="0" dirty="0">
                <a:solidFill>
                  <a:srgbClr val="A31515"/>
                </a:solidFill>
                <a:effectLst/>
                <a:latin typeface="Source Code Pro" panose="020B0509030403020204" pitchFamily="49" charset="0"/>
              </a:rPr>
              <a:t>"urn:schemas-microsoft-com:asm.v1"</a:t>
            </a:r>
            <a:r>
              <a:rPr lang="en-IN" sz="1800" b="0" i="0" dirty="0">
                <a:solidFill>
                  <a:srgbClr val="0000FF"/>
                </a:solidFill>
                <a:effectLst/>
                <a:latin typeface="Source Code Pro" panose="020B0509030403020204" pitchFamily="49" charset="0"/>
              </a:rPr>
              <a:t>&gt;</a:t>
            </a:r>
            <a:r>
              <a:rPr lang="en-IN" sz="1800" b="0" i="0" dirty="0">
                <a:solidFill>
                  <a:srgbClr val="2B2B2B"/>
                </a:solidFill>
                <a:effectLst/>
                <a:latin typeface="Source Code Pro" panose="020B0509030403020204" pitchFamily="49" charset="0"/>
              </a:rPr>
              <a:t> </a:t>
            </a:r>
            <a:r>
              <a:rPr lang="en-IN" sz="1800" b="0" i="0" dirty="0">
                <a:solidFill>
                  <a:srgbClr val="0000FF"/>
                </a:solidFill>
                <a:effectLst/>
                <a:latin typeface="Source Code Pro" panose="020B0509030403020204" pitchFamily="49" charset="0"/>
              </a:rPr>
              <a:t>&lt;</a:t>
            </a:r>
            <a:r>
              <a:rPr lang="en-IN" sz="1800" b="0" i="0" dirty="0" err="1">
                <a:solidFill>
                  <a:srgbClr val="0000FF"/>
                </a:solidFill>
                <a:effectLst/>
                <a:latin typeface="Source Code Pro" panose="020B0509030403020204" pitchFamily="49" charset="0"/>
              </a:rPr>
              <a:t>dependentAssembly</a:t>
            </a:r>
            <a:r>
              <a:rPr lang="en-IN" sz="1800" b="0" i="0" dirty="0">
                <a:solidFill>
                  <a:srgbClr val="0000FF"/>
                </a:solidFill>
                <a:effectLst/>
                <a:latin typeface="Source Code Pro" panose="020B0509030403020204" pitchFamily="49" charset="0"/>
              </a:rPr>
              <a:t>&gt;</a:t>
            </a:r>
            <a:r>
              <a:rPr lang="en-IN" sz="1800" b="0" i="0" dirty="0">
                <a:solidFill>
                  <a:srgbClr val="2B2B2B"/>
                </a:solidFill>
                <a:effectLst/>
                <a:latin typeface="Source Code Pro" panose="020B0509030403020204" pitchFamily="49" charset="0"/>
              </a:rPr>
              <a:t> </a:t>
            </a:r>
            <a:r>
              <a:rPr lang="en-IN" sz="1800" b="0" i="0" dirty="0">
                <a:solidFill>
                  <a:srgbClr val="0000FF"/>
                </a:solidFill>
                <a:effectLst/>
                <a:latin typeface="Source Code Pro" panose="020B0509030403020204" pitchFamily="49" charset="0"/>
              </a:rPr>
              <a:t>&lt;</a:t>
            </a:r>
            <a:r>
              <a:rPr lang="en-IN" sz="1800" b="0" i="0" dirty="0" err="1">
                <a:solidFill>
                  <a:srgbClr val="0000FF"/>
                </a:solidFill>
                <a:effectLst/>
                <a:latin typeface="Source Code Pro" panose="020B0509030403020204" pitchFamily="49" charset="0"/>
              </a:rPr>
              <a:t>assemblyIdentity</a:t>
            </a:r>
            <a:r>
              <a:rPr lang="en-IN" sz="1800" b="0" i="0" dirty="0">
                <a:solidFill>
                  <a:srgbClr val="0000FF"/>
                </a:solidFill>
                <a:effectLst/>
                <a:latin typeface="Source Code Pro" panose="020B0509030403020204" pitchFamily="49" charset="0"/>
              </a:rPr>
              <a:t> </a:t>
            </a:r>
            <a:r>
              <a:rPr lang="en-IN" sz="1800" b="0" i="0" dirty="0">
                <a:solidFill>
                  <a:srgbClr val="FF0000"/>
                </a:solidFill>
                <a:effectLst/>
                <a:latin typeface="Source Code Pro" panose="020B0509030403020204" pitchFamily="49" charset="0"/>
              </a:rPr>
              <a:t>name</a:t>
            </a:r>
            <a:r>
              <a:rPr lang="en-IN" sz="1800" b="0" i="0" dirty="0">
                <a:solidFill>
                  <a:srgbClr val="0000FF"/>
                </a:solidFill>
                <a:effectLst/>
                <a:latin typeface="Source Code Pro" panose="020B0509030403020204" pitchFamily="49" charset="0"/>
              </a:rPr>
              <a:t>=</a:t>
            </a:r>
            <a:r>
              <a:rPr lang="en-IN" sz="1800" b="0" i="0" dirty="0">
                <a:solidFill>
                  <a:srgbClr val="A31515"/>
                </a:solidFill>
                <a:effectLst/>
                <a:latin typeface="Source Code Pro" panose="020B0509030403020204" pitchFamily="49" charset="0"/>
              </a:rPr>
              <a:t>"</a:t>
            </a:r>
            <a:r>
              <a:rPr lang="en-IN" sz="1800" b="0" i="0" dirty="0" err="1">
                <a:solidFill>
                  <a:srgbClr val="A31515"/>
                </a:solidFill>
                <a:effectLst/>
                <a:latin typeface="Source Code Pro" panose="020B0509030403020204" pitchFamily="49" charset="0"/>
              </a:rPr>
              <a:t>System.Web.Mvc</a:t>
            </a:r>
            <a:r>
              <a:rPr lang="en-IN" sz="1800" b="0" i="0" dirty="0">
                <a:solidFill>
                  <a:srgbClr val="A31515"/>
                </a:solidFill>
                <a:effectLst/>
                <a:latin typeface="Source Code Pro" panose="020B0509030403020204" pitchFamily="49" charset="0"/>
              </a:rPr>
              <a:t>"</a:t>
            </a:r>
            <a:r>
              <a:rPr lang="en-IN" sz="1800" b="0" i="0" dirty="0">
                <a:solidFill>
                  <a:srgbClr val="0000FF"/>
                </a:solidFill>
                <a:effectLst/>
                <a:latin typeface="Source Code Pro" panose="020B0509030403020204" pitchFamily="49" charset="0"/>
              </a:rPr>
              <a:t> </a:t>
            </a:r>
            <a:r>
              <a:rPr lang="en-IN" sz="1800" b="0" i="0" dirty="0" err="1">
                <a:solidFill>
                  <a:srgbClr val="FF0000"/>
                </a:solidFill>
                <a:effectLst/>
                <a:latin typeface="Source Code Pro" panose="020B0509030403020204" pitchFamily="49" charset="0"/>
              </a:rPr>
              <a:t>publicKeyToken</a:t>
            </a:r>
            <a:r>
              <a:rPr lang="en-IN" sz="1800" b="0" i="0" dirty="0">
                <a:solidFill>
                  <a:srgbClr val="0000FF"/>
                </a:solidFill>
                <a:effectLst/>
                <a:latin typeface="Source Code Pro" panose="020B0509030403020204" pitchFamily="49" charset="0"/>
              </a:rPr>
              <a:t>=</a:t>
            </a:r>
            <a:r>
              <a:rPr lang="en-IN" sz="1800" b="0" i="0" dirty="0">
                <a:solidFill>
                  <a:srgbClr val="A31515"/>
                </a:solidFill>
                <a:effectLst/>
                <a:latin typeface="Source Code Pro" panose="020B0509030403020204" pitchFamily="49" charset="0"/>
              </a:rPr>
              <a:t>"31bf3856ad364e35"</a:t>
            </a:r>
            <a:r>
              <a:rPr lang="en-IN" sz="1800" b="0" i="0" dirty="0">
                <a:solidFill>
                  <a:srgbClr val="0000FF"/>
                </a:solidFill>
                <a:effectLst/>
                <a:latin typeface="Source Code Pro" panose="020B0509030403020204" pitchFamily="49" charset="0"/>
              </a:rPr>
              <a:t> /&gt;</a:t>
            </a:r>
            <a:r>
              <a:rPr lang="en-IN" sz="1800" b="0" i="0" dirty="0">
                <a:solidFill>
                  <a:srgbClr val="2B2B2B"/>
                </a:solidFill>
                <a:effectLst/>
                <a:latin typeface="Source Code Pro" panose="020B0509030403020204" pitchFamily="49" charset="0"/>
              </a:rPr>
              <a:t> </a:t>
            </a:r>
            <a:r>
              <a:rPr lang="en-IN" sz="1800" b="0" i="0" dirty="0">
                <a:solidFill>
                  <a:srgbClr val="0000FF"/>
                </a:solidFill>
                <a:effectLst/>
                <a:latin typeface="Source Code Pro" panose="020B0509030403020204" pitchFamily="49" charset="0"/>
              </a:rPr>
              <a:t>&lt;</a:t>
            </a:r>
            <a:r>
              <a:rPr lang="en-IN" sz="1800" b="0" i="0" dirty="0" err="1">
                <a:solidFill>
                  <a:srgbClr val="0000FF"/>
                </a:solidFill>
                <a:effectLst/>
                <a:latin typeface="Source Code Pro" panose="020B0509030403020204" pitchFamily="49" charset="0"/>
              </a:rPr>
              <a:t>bindingRedirect</a:t>
            </a:r>
            <a:r>
              <a:rPr lang="en-IN" sz="1800" b="0" i="0" dirty="0">
                <a:solidFill>
                  <a:srgbClr val="0000FF"/>
                </a:solidFill>
                <a:effectLst/>
                <a:latin typeface="Source Code Pro" panose="020B0509030403020204" pitchFamily="49" charset="0"/>
              </a:rPr>
              <a:t> </a:t>
            </a:r>
            <a:r>
              <a:rPr lang="en-IN" sz="1800" b="0" i="0" dirty="0" err="1">
                <a:solidFill>
                  <a:srgbClr val="FF0000"/>
                </a:solidFill>
                <a:effectLst/>
                <a:latin typeface="Source Code Pro" panose="020B0509030403020204" pitchFamily="49" charset="0"/>
              </a:rPr>
              <a:t>oldVersion</a:t>
            </a:r>
            <a:r>
              <a:rPr lang="en-IN" sz="1800" b="0" i="0" dirty="0">
                <a:solidFill>
                  <a:srgbClr val="0000FF"/>
                </a:solidFill>
                <a:effectLst/>
                <a:latin typeface="Source Code Pro" panose="020B0509030403020204" pitchFamily="49" charset="0"/>
              </a:rPr>
              <a:t>=</a:t>
            </a:r>
            <a:r>
              <a:rPr lang="en-IN" sz="1800" b="0" i="0" dirty="0">
                <a:solidFill>
                  <a:srgbClr val="A31515"/>
                </a:solidFill>
                <a:effectLst/>
                <a:latin typeface="Source Code Pro" panose="020B0509030403020204" pitchFamily="49" charset="0"/>
              </a:rPr>
              <a:t>"1.0.0.0-5.2.7.0"</a:t>
            </a:r>
            <a:r>
              <a:rPr lang="en-IN" sz="1800" b="0" i="0" dirty="0">
                <a:solidFill>
                  <a:srgbClr val="0000FF"/>
                </a:solidFill>
                <a:effectLst/>
                <a:latin typeface="Source Code Pro" panose="020B0509030403020204" pitchFamily="49" charset="0"/>
              </a:rPr>
              <a:t> </a:t>
            </a:r>
            <a:r>
              <a:rPr lang="en-IN" sz="1800" b="0" i="0" dirty="0" err="1">
                <a:solidFill>
                  <a:srgbClr val="FF0000"/>
                </a:solidFill>
                <a:effectLst/>
                <a:latin typeface="Source Code Pro" panose="020B0509030403020204" pitchFamily="49" charset="0"/>
              </a:rPr>
              <a:t>newVersion</a:t>
            </a:r>
            <a:r>
              <a:rPr lang="en-IN" sz="1800" b="0" i="0" dirty="0">
                <a:solidFill>
                  <a:srgbClr val="0000FF"/>
                </a:solidFill>
                <a:effectLst/>
                <a:latin typeface="Source Code Pro" panose="020B0509030403020204" pitchFamily="49" charset="0"/>
              </a:rPr>
              <a:t>=</a:t>
            </a:r>
            <a:r>
              <a:rPr lang="en-IN" sz="1800" b="0" i="0" dirty="0">
                <a:solidFill>
                  <a:srgbClr val="A31515"/>
                </a:solidFill>
                <a:effectLst/>
                <a:latin typeface="Source Code Pro" panose="020B0509030403020204" pitchFamily="49" charset="0"/>
              </a:rPr>
              <a:t>"5.2.7.0"</a:t>
            </a:r>
            <a:r>
              <a:rPr lang="en-IN" sz="1800" b="0" i="0" dirty="0">
                <a:solidFill>
                  <a:srgbClr val="0000FF"/>
                </a:solidFill>
                <a:effectLst/>
                <a:latin typeface="Source Code Pro" panose="020B0509030403020204" pitchFamily="49" charset="0"/>
              </a:rPr>
              <a:t> /&gt;</a:t>
            </a:r>
            <a:r>
              <a:rPr lang="en-IN" sz="1800" b="0" i="0" dirty="0">
                <a:solidFill>
                  <a:srgbClr val="2B2B2B"/>
                </a:solidFill>
                <a:effectLst/>
                <a:latin typeface="Source Code Pro" panose="020B0509030403020204" pitchFamily="49" charset="0"/>
              </a:rPr>
              <a:t> </a:t>
            </a:r>
            <a:r>
              <a:rPr lang="en-IN" sz="1800" b="0" i="0" dirty="0">
                <a:solidFill>
                  <a:srgbClr val="0000FF"/>
                </a:solidFill>
                <a:effectLst/>
                <a:latin typeface="Source Code Pro" panose="020B0509030403020204" pitchFamily="49" charset="0"/>
              </a:rPr>
              <a:t>&lt;/</a:t>
            </a:r>
            <a:r>
              <a:rPr lang="en-IN" sz="1800" b="0" i="0" dirty="0" err="1">
                <a:solidFill>
                  <a:srgbClr val="0000FF"/>
                </a:solidFill>
                <a:effectLst/>
                <a:latin typeface="Source Code Pro" panose="020B0509030403020204" pitchFamily="49" charset="0"/>
              </a:rPr>
              <a:t>dependentAssembly</a:t>
            </a:r>
            <a:r>
              <a:rPr lang="en-IN" sz="1800" b="0" i="0" dirty="0">
                <a:solidFill>
                  <a:srgbClr val="0000FF"/>
                </a:solidFill>
                <a:effectLst/>
                <a:latin typeface="Source Code Pro" panose="020B0509030403020204" pitchFamily="49" charset="0"/>
              </a:rPr>
              <a:t>&gt;</a:t>
            </a:r>
            <a:r>
              <a:rPr lang="en-IN" sz="1800" b="0" i="0" dirty="0">
                <a:solidFill>
                  <a:srgbClr val="2B2B2B"/>
                </a:solidFill>
                <a:effectLst/>
                <a:latin typeface="Source Code Pro" panose="020B0509030403020204" pitchFamily="49" charset="0"/>
              </a:rPr>
              <a:t> ... </a:t>
            </a:r>
            <a:r>
              <a:rPr lang="en-IN" sz="1800" b="0" i="0" dirty="0">
                <a:solidFill>
                  <a:srgbClr val="0000FF"/>
                </a:solidFill>
                <a:effectLst/>
                <a:latin typeface="Source Code Pro" panose="020B0509030403020204" pitchFamily="49" charset="0"/>
              </a:rPr>
              <a:t>&lt;/</a:t>
            </a:r>
            <a:r>
              <a:rPr lang="en-IN" sz="1800" b="0" i="0" dirty="0" err="1">
                <a:solidFill>
                  <a:srgbClr val="0000FF"/>
                </a:solidFill>
                <a:effectLst/>
                <a:latin typeface="Source Code Pro" panose="020B0509030403020204" pitchFamily="49" charset="0"/>
              </a:rPr>
              <a:t>assemblyBinding</a:t>
            </a:r>
            <a:r>
              <a:rPr lang="en-IN" sz="1800" b="0" i="0" dirty="0">
                <a:solidFill>
                  <a:srgbClr val="0000FF"/>
                </a:solidFill>
                <a:effectLst/>
                <a:latin typeface="Source Code Pro" panose="020B0509030403020204" pitchFamily="49" charset="0"/>
              </a:rPr>
              <a:t>&gt;</a:t>
            </a:r>
            <a:endParaRPr lang="en-IN" sz="1800" dirty="0"/>
          </a:p>
        </p:txBody>
      </p:sp>
      <p:sp>
        <p:nvSpPr>
          <p:cNvPr id="6" name="TextBox 5">
            <a:extLst>
              <a:ext uri="{FF2B5EF4-FFF2-40B4-BE49-F238E27FC236}">
                <a16:creationId xmlns:a16="http://schemas.microsoft.com/office/drawing/2014/main" id="{8856EDFA-1BFC-F3A9-697F-8F265953EE9F}"/>
              </a:ext>
            </a:extLst>
          </p:cNvPr>
          <p:cNvSpPr txBox="1"/>
          <p:nvPr/>
        </p:nvSpPr>
        <p:spPr>
          <a:xfrm>
            <a:off x="304800" y="1195745"/>
            <a:ext cx="8610600" cy="707886"/>
          </a:xfrm>
          <a:prstGeom prst="rect">
            <a:avLst/>
          </a:prstGeom>
          <a:noFill/>
        </p:spPr>
        <p:txBody>
          <a:bodyPr wrap="square">
            <a:spAutoFit/>
          </a:bodyPr>
          <a:lstStyle/>
          <a:p>
            <a:r>
              <a:rPr lang="en-US" sz="2000" b="0" i="0" dirty="0">
                <a:solidFill>
                  <a:srgbClr val="2B2B2B"/>
                </a:solidFill>
                <a:effectLst/>
                <a:latin typeface="Segoe UI" panose="020B0502040204020203" pitchFamily="34" charset="0"/>
              </a:rPr>
              <a:t>Modify the </a:t>
            </a:r>
            <a:r>
              <a:rPr lang="en-US" sz="2000" b="0" i="1" dirty="0" err="1">
                <a:solidFill>
                  <a:srgbClr val="2B2B2B"/>
                </a:solidFill>
                <a:effectLst/>
                <a:latin typeface="Segoe UI" panose="020B0502040204020203" pitchFamily="34" charset="0"/>
              </a:rPr>
              <a:t>web.config</a:t>
            </a:r>
            <a:r>
              <a:rPr lang="en-US" sz="2000" b="0" i="0" dirty="0">
                <a:solidFill>
                  <a:srgbClr val="2B2B2B"/>
                </a:solidFill>
                <a:effectLst/>
                <a:latin typeface="Segoe UI" panose="020B0502040204020203" pitchFamily="34" charset="0"/>
              </a:rPr>
              <a:t> file to redirect the </a:t>
            </a:r>
            <a:r>
              <a:rPr lang="en-US" sz="2000" b="1" i="0" dirty="0" err="1">
                <a:solidFill>
                  <a:srgbClr val="2B2B2B"/>
                </a:solidFill>
                <a:effectLst/>
                <a:latin typeface="Segoe UI" panose="020B0502040204020203" pitchFamily="34" charset="0"/>
              </a:rPr>
              <a:t>System.Web.Mvc</a:t>
            </a:r>
            <a:r>
              <a:rPr lang="en-US" sz="2000" b="0" i="0" dirty="0">
                <a:solidFill>
                  <a:srgbClr val="2B2B2B"/>
                </a:solidFill>
                <a:effectLst/>
                <a:latin typeface="Segoe UI" panose="020B0502040204020203" pitchFamily="34" charset="0"/>
              </a:rPr>
              <a:t> assembly to the version installed on your machine.</a:t>
            </a:r>
            <a:endParaRPr lang="en-IN" sz="2000" dirty="0"/>
          </a:p>
        </p:txBody>
      </p:sp>
      <p:sp>
        <p:nvSpPr>
          <p:cNvPr id="8" name="TextBox 7">
            <a:extLst>
              <a:ext uri="{FF2B5EF4-FFF2-40B4-BE49-F238E27FC236}">
                <a16:creationId xmlns:a16="http://schemas.microsoft.com/office/drawing/2014/main" id="{DFDDA1E1-F57E-CD42-37F8-1D8E9C1C5C85}"/>
              </a:ext>
            </a:extLst>
          </p:cNvPr>
          <p:cNvSpPr txBox="1"/>
          <p:nvPr/>
        </p:nvSpPr>
        <p:spPr>
          <a:xfrm>
            <a:off x="381000" y="5791200"/>
            <a:ext cx="8610600" cy="738664"/>
          </a:xfrm>
          <a:prstGeom prst="rect">
            <a:avLst/>
          </a:prstGeom>
          <a:noFill/>
        </p:spPr>
        <p:txBody>
          <a:bodyPr wrap="square">
            <a:spAutoFit/>
          </a:bodyPr>
          <a:lstStyle/>
          <a:p>
            <a:r>
              <a:rPr lang="en-IN" dirty="0">
                <a:hlinkClick r:id="rId2"/>
              </a:rPr>
              <a:t>https://docs.devexpress.com/AspNetMvc/404543/troubleshooting/installation-and-update-issues/could-not-load-file-or-assembly-system-web-mvc</a:t>
            </a:r>
            <a:endParaRPr lang="en-IN" dirty="0"/>
          </a:p>
          <a:p>
            <a:endParaRPr lang="en-IN" dirty="0"/>
          </a:p>
        </p:txBody>
      </p:sp>
    </p:spTree>
    <p:extLst>
      <p:ext uri="{BB962C8B-B14F-4D97-AF65-F5344CB8AC3E}">
        <p14:creationId xmlns:p14="http://schemas.microsoft.com/office/powerpoint/2010/main" val="2534134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F9289-9FDB-6CA1-2D31-47D490A388FC}"/>
              </a:ext>
            </a:extLst>
          </p:cNvPr>
          <p:cNvSpPr txBox="1"/>
          <p:nvPr/>
        </p:nvSpPr>
        <p:spPr>
          <a:xfrm>
            <a:off x="38100" y="258901"/>
            <a:ext cx="9067800" cy="6555641"/>
          </a:xfrm>
          <a:prstGeom prst="rect">
            <a:avLst/>
          </a:prstGeom>
          <a:noFill/>
        </p:spPr>
        <p:txBody>
          <a:bodyPr wrap="square">
            <a:spAutoFit/>
          </a:bodyPr>
          <a:lstStyle/>
          <a:p>
            <a:r>
              <a:rPr lang="en-IN" sz="1400" dirty="0">
                <a:solidFill>
                  <a:srgbClr val="0000FF"/>
                </a:solidFill>
                <a:latin typeface="Cascadia Mono" panose="020B0609020000020004" pitchFamily="49" charset="0"/>
              </a:rPr>
              <a:t> </a:t>
            </a:r>
            <a:r>
              <a:rPr lang="en-IN" sz="1400" dirty="0">
                <a:solidFill>
                  <a:srgbClr val="00B050"/>
                </a:solidFill>
                <a:latin typeface="Cascadia Mono" panose="020B0609020000020004" pitchFamily="49" charset="0"/>
              </a:rPr>
              <a:t>&lt;</a:t>
            </a:r>
            <a:r>
              <a:rPr lang="en-IN" sz="1400" dirty="0" err="1">
                <a:solidFill>
                  <a:srgbClr val="00B050"/>
                </a:solidFill>
                <a:latin typeface="Cascadia Mono" panose="020B0609020000020004" pitchFamily="49" charset="0"/>
              </a:rPr>
              <a:t>httpRuntime</a:t>
            </a:r>
            <a:r>
              <a:rPr lang="en-IN" sz="1400" dirty="0">
                <a:solidFill>
                  <a:srgbClr val="00B050"/>
                </a:solidFill>
                <a:latin typeface="Cascadia Mono" panose="020B0609020000020004" pitchFamily="49" charset="0"/>
              </a:rPr>
              <a:t> </a:t>
            </a:r>
            <a:r>
              <a:rPr lang="en-IN" sz="1400" dirty="0" err="1">
                <a:solidFill>
                  <a:srgbClr val="00B050"/>
                </a:solidFill>
                <a:latin typeface="Cascadia Mono" panose="020B0609020000020004" pitchFamily="49" charset="0"/>
              </a:rPr>
              <a:t>targetFramework</a:t>
            </a:r>
            <a:r>
              <a:rPr lang="en-IN" sz="1400" dirty="0">
                <a:solidFill>
                  <a:srgbClr val="00B050"/>
                </a:solidFill>
                <a:latin typeface="Cascadia Mono" panose="020B0609020000020004" pitchFamily="49" charset="0"/>
              </a:rPr>
              <a:t>="4.7.2" /&gt;</a:t>
            </a:r>
          </a:p>
          <a:p>
            <a:r>
              <a:rPr lang="en-IN" sz="1400" dirty="0">
                <a:solidFill>
                  <a:srgbClr val="00B050"/>
                </a:solidFill>
                <a:latin typeface="Cascadia Mono" panose="020B0609020000020004" pitchFamily="49" charset="0"/>
              </a:rPr>
              <a:t>&lt;/</a:t>
            </a:r>
            <a:r>
              <a:rPr lang="en-IN" sz="1400" dirty="0" err="1">
                <a:solidFill>
                  <a:srgbClr val="00B050"/>
                </a:solidFill>
                <a:latin typeface="Cascadia Mono" panose="020B0609020000020004" pitchFamily="49" charset="0"/>
              </a:rPr>
              <a:t>system.web</a:t>
            </a:r>
            <a:r>
              <a:rPr lang="en-IN" sz="1400" dirty="0">
                <a:solidFill>
                  <a:srgbClr val="00B050"/>
                </a:solidFill>
                <a:latin typeface="Cascadia Mono" panose="020B0609020000020004" pitchFamily="49" charset="0"/>
              </a:rPr>
              <a:t>&gt;</a:t>
            </a:r>
          </a:p>
          <a:p>
            <a:r>
              <a:rPr lang="en-IN" sz="1400" dirty="0">
                <a:solidFill>
                  <a:srgbClr val="0000FF"/>
                </a:solidFill>
                <a:latin typeface="Cascadia Mono" panose="020B0609020000020004" pitchFamily="49" charset="0"/>
              </a:rPr>
              <a:t>&lt;</a:t>
            </a:r>
            <a:r>
              <a:rPr lang="en-IN" sz="1400" dirty="0" err="1">
                <a:solidFill>
                  <a:srgbClr val="A31515"/>
                </a:solidFill>
                <a:latin typeface="Cascadia Mono" panose="020B0609020000020004" pitchFamily="49" charset="0"/>
              </a:rPr>
              <a:t>assemblyBinding</a:t>
            </a:r>
            <a:r>
              <a:rPr lang="en-IN" sz="1400" dirty="0">
                <a:solidFill>
                  <a:srgbClr val="0000FF"/>
                </a:solidFill>
                <a:latin typeface="Cascadia Mono" panose="020B0609020000020004" pitchFamily="49" charset="0"/>
              </a:rPr>
              <a:t> </a:t>
            </a:r>
            <a:r>
              <a:rPr lang="en-IN" sz="1400" dirty="0" err="1">
                <a:solidFill>
                  <a:srgbClr val="FF0000"/>
                </a:solidFill>
                <a:latin typeface="Cascadia Mono" panose="020B0609020000020004" pitchFamily="49" charset="0"/>
              </a:rPr>
              <a:t>xmlns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a:t>
            </a:r>
            <a:r>
              <a:rPr lang="en-IN" sz="1400" dirty="0">
                <a:solidFill>
                  <a:srgbClr val="0000FF"/>
                </a:solidFill>
                <a:latin typeface="Cascadia Mono" panose="020B0609020000020004" pitchFamily="49" charset="0"/>
              </a:rPr>
              <a:t>urn:schemas-microsoft-com:asm.v1</a:t>
            </a:r>
            <a:r>
              <a:rPr lang="en-IN" sz="1400" dirty="0">
                <a:solidFill>
                  <a:srgbClr val="000000"/>
                </a:solidFill>
                <a:latin typeface="Cascadia Mono" panose="020B0609020000020004" pitchFamily="49" charset="0"/>
              </a:rPr>
              <a:t>"</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    &lt;</a:t>
            </a:r>
            <a:r>
              <a:rPr lang="en-IN" sz="1400" dirty="0" err="1">
                <a:solidFill>
                  <a:srgbClr val="A31515"/>
                </a:solidFill>
                <a:latin typeface="Cascadia Mono" panose="020B0609020000020004" pitchFamily="49" charset="0"/>
              </a:rPr>
              <a:t>dependentAssembly</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        &lt;</a:t>
            </a:r>
            <a:r>
              <a:rPr lang="en-IN" sz="1400" dirty="0" err="1">
                <a:solidFill>
                  <a:srgbClr val="A31515"/>
                </a:solidFill>
                <a:latin typeface="Cascadia Mono" panose="020B0609020000020004" pitchFamily="49" charset="0"/>
              </a:rPr>
              <a:t>assemblyIdentity</a:t>
            </a:r>
            <a:r>
              <a:rPr lang="en-IN" sz="1400" dirty="0">
                <a:solidFill>
                  <a:srgbClr val="0000FF"/>
                </a:solidFill>
                <a:latin typeface="Cascadia Mono" panose="020B0609020000020004" pitchFamily="49" charset="0"/>
              </a:rPr>
              <a:t> </a:t>
            </a:r>
            <a:r>
              <a:rPr lang="en-IN" sz="1400" dirty="0">
                <a:solidFill>
                  <a:srgbClr val="FF0000"/>
                </a:solidFill>
                <a:latin typeface="Cascadia Mono" panose="020B0609020000020004" pitchFamily="49" charset="0"/>
              </a:rPr>
              <a:t>name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a:t>
            </a:r>
            <a:r>
              <a:rPr lang="en-IN" sz="1400" dirty="0" err="1">
                <a:solidFill>
                  <a:srgbClr val="0000FF"/>
                </a:solidFill>
                <a:latin typeface="Cascadia Mono" panose="020B0609020000020004" pitchFamily="49" charset="0"/>
              </a:rPr>
              <a:t>System.Web.Mvc</a:t>
            </a:r>
            <a:r>
              <a:rPr lang="en-IN" sz="1400" dirty="0">
                <a:solidFill>
                  <a:srgbClr val="000000"/>
                </a:solidFill>
                <a:latin typeface="Cascadia Mono" panose="020B0609020000020004" pitchFamily="49" charset="0"/>
              </a:rPr>
              <a:t>"</a:t>
            </a:r>
            <a:r>
              <a:rPr lang="en-IN" sz="1400" dirty="0">
                <a:solidFill>
                  <a:srgbClr val="0000FF"/>
                </a:solidFill>
                <a:latin typeface="Cascadia Mono" panose="020B0609020000020004" pitchFamily="49" charset="0"/>
              </a:rPr>
              <a:t> </a:t>
            </a:r>
            <a:r>
              <a:rPr lang="en-IN" sz="1400" dirty="0" err="1">
                <a:solidFill>
                  <a:srgbClr val="FF0000"/>
                </a:solidFill>
                <a:latin typeface="Cascadia Mono" panose="020B0609020000020004" pitchFamily="49" charset="0"/>
              </a:rPr>
              <a:t>publicKeyToken</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a:t>
            </a:r>
            <a:r>
              <a:rPr lang="en-IN" sz="1400" dirty="0">
                <a:solidFill>
                  <a:srgbClr val="0000FF"/>
                </a:solidFill>
                <a:latin typeface="Cascadia Mono" panose="020B0609020000020004" pitchFamily="49" charset="0"/>
              </a:rPr>
              <a:t>31bf3856ad364e35</a:t>
            </a:r>
            <a:r>
              <a:rPr lang="en-IN" sz="1400" dirty="0">
                <a:solidFill>
                  <a:srgbClr val="000000"/>
                </a:solidFill>
                <a:latin typeface="Cascadia Mono" panose="020B0609020000020004" pitchFamily="49" charset="0"/>
              </a:rPr>
              <a:t>"</a:t>
            </a:r>
            <a:r>
              <a:rPr lang="en-IN" sz="1400" dirty="0">
                <a:solidFill>
                  <a:srgbClr val="0000FF"/>
                </a:solidFill>
                <a:latin typeface="Cascadia Mono" panose="020B0609020000020004" pitchFamily="49" charset="0"/>
              </a:rPr>
              <a:t> /&gt;</a:t>
            </a:r>
            <a:endParaRPr lang="en-IN" sz="1400" dirty="0">
              <a:solidFill>
                <a:srgbClr val="000000"/>
              </a:solidFill>
              <a:latin typeface="Cascadia Mono" panose="020B0609020000020004" pitchFamily="49" charset="0"/>
            </a:endParaRPr>
          </a:p>
          <a:p>
            <a:r>
              <a:rPr lang="en-US" sz="1400" dirty="0">
                <a:solidFill>
                  <a:srgbClr val="0000FF"/>
                </a:solidFill>
                <a:latin typeface="Cascadia Mono" panose="020B0609020000020004" pitchFamily="49" charset="0"/>
              </a:rPr>
              <a:t>        &lt;</a:t>
            </a:r>
            <a:r>
              <a:rPr lang="en-US" sz="1400" dirty="0" err="1">
                <a:solidFill>
                  <a:srgbClr val="A31515"/>
                </a:solidFill>
                <a:latin typeface="Cascadia Mono" panose="020B0609020000020004" pitchFamily="49" charset="0"/>
              </a:rPr>
              <a:t>bindingRedirect</a:t>
            </a:r>
            <a:r>
              <a:rPr lang="en-US" sz="1400" dirty="0">
                <a:solidFill>
                  <a:srgbClr val="0000FF"/>
                </a:solidFill>
                <a:latin typeface="Cascadia Mono" panose="020B0609020000020004" pitchFamily="49" charset="0"/>
              </a:rPr>
              <a:t> </a:t>
            </a:r>
            <a:r>
              <a:rPr lang="en-US" sz="1400" dirty="0" err="1">
                <a:solidFill>
                  <a:srgbClr val="FF0000"/>
                </a:solidFill>
                <a:latin typeface="Cascadia Mono" panose="020B0609020000020004" pitchFamily="49" charset="0"/>
              </a:rPr>
              <a:t>oldVersion</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1.0.0.0-5.2.7.0</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 </a:t>
            </a:r>
            <a:r>
              <a:rPr lang="en-US" sz="1400" dirty="0" err="1">
                <a:solidFill>
                  <a:srgbClr val="FF0000"/>
                </a:solidFill>
                <a:latin typeface="Cascadia Mono" panose="020B0609020000020004" pitchFamily="49" charset="0"/>
              </a:rPr>
              <a:t>newVersion</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5.2.7.0</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 /&gt;</a:t>
            </a:r>
            <a:endParaRPr lang="en-US"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    &lt;/</a:t>
            </a:r>
            <a:r>
              <a:rPr lang="en-IN" sz="1400" dirty="0" err="1">
                <a:solidFill>
                  <a:srgbClr val="A31515"/>
                </a:solidFill>
                <a:latin typeface="Cascadia Mono" panose="020B0609020000020004" pitchFamily="49" charset="0"/>
              </a:rPr>
              <a:t>dependentAssembly</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IN" sz="1400" dirty="0">
                <a:solidFill>
                  <a:srgbClr val="0000FF"/>
                </a:solidFill>
                <a:latin typeface="Cascadia Mono" panose="020B0609020000020004" pitchFamily="49" charset="0"/>
              </a:rPr>
              <a:t>&lt;/</a:t>
            </a:r>
            <a:r>
              <a:rPr lang="en-IN" sz="1400" dirty="0" err="1">
                <a:solidFill>
                  <a:srgbClr val="A31515"/>
                </a:solidFill>
                <a:latin typeface="Cascadia Mono" panose="020B0609020000020004" pitchFamily="49" charset="0"/>
              </a:rPr>
              <a:t>assemblyBinding</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&lt;</a:t>
            </a:r>
            <a:r>
              <a:rPr lang="en-IN" sz="1400" dirty="0" err="1">
                <a:solidFill>
                  <a:srgbClr val="A31515"/>
                </a:solidFill>
                <a:latin typeface="Cascadia Mono" panose="020B0609020000020004" pitchFamily="49" charset="0"/>
              </a:rPr>
              <a:t>appSettings</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US" sz="1400" dirty="0">
                <a:solidFill>
                  <a:srgbClr val="0000FF"/>
                </a:solidFill>
                <a:latin typeface="Cascadia Mono" panose="020B0609020000020004" pitchFamily="49" charset="0"/>
              </a:rPr>
              <a:t>&lt;</a:t>
            </a:r>
            <a:r>
              <a:rPr lang="en-US" sz="1400" dirty="0">
                <a:solidFill>
                  <a:srgbClr val="A31515"/>
                </a:solidFill>
                <a:latin typeface="Cascadia Mono" panose="020B0609020000020004" pitchFamily="49" charset="0"/>
              </a:rPr>
              <a:t>add</a:t>
            </a:r>
            <a:r>
              <a:rPr lang="en-US" sz="1400" dirty="0">
                <a:solidFill>
                  <a:srgbClr val="0000FF"/>
                </a:solidFill>
                <a:latin typeface="Cascadia Mono" panose="020B0609020000020004" pitchFamily="49" charset="0"/>
              </a:rPr>
              <a:t> </a:t>
            </a:r>
            <a:r>
              <a:rPr lang="en-US" sz="1400" dirty="0">
                <a:solidFill>
                  <a:srgbClr val="FF0000"/>
                </a:solidFill>
                <a:latin typeface="Cascadia Mono" panose="020B0609020000020004" pitchFamily="49" charset="0"/>
              </a:rPr>
              <a:t>key</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a:t>
            </a:r>
            <a:r>
              <a:rPr lang="en-US" sz="1400" dirty="0" err="1">
                <a:solidFill>
                  <a:srgbClr val="0000FF"/>
                </a:solidFill>
                <a:latin typeface="Cascadia Mono" panose="020B0609020000020004" pitchFamily="49" charset="0"/>
              </a:rPr>
              <a:t>ValidationSettings:UnobtrusiveValidationMode</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 </a:t>
            </a:r>
            <a:r>
              <a:rPr lang="en-US" sz="1400" dirty="0">
                <a:solidFill>
                  <a:srgbClr val="FF0000"/>
                </a:solidFill>
                <a:latin typeface="Cascadia Mono" panose="020B0609020000020004" pitchFamily="49" charset="0"/>
              </a:rPr>
              <a:t>value</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None</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 /&gt;</a:t>
            </a:r>
            <a:endParaRPr lang="en-US"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&lt;/</a:t>
            </a:r>
            <a:r>
              <a:rPr lang="en-IN" sz="1400" dirty="0" err="1">
                <a:solidFill>
                  <a:srgbClr val="A31515"/>
                </a:solidFill>
                <a:latin typeface="Cascadia Mono" panose="020B0609020000020004" pitchFamily="49" charset="0"/>
              </a:rPr>
              <a:t>appSettings</a:t>
            </a:r>
            <a:r>
              <a:rPr lang="en-IN" sz="1400" dirty="0">
                <a:solidFill>
                  <a:srgbClr val="0000FF"/>
                </a:solidFill>
                <a:latin typeface="Cascadia Mono" panose="020B0609020000020004" pitchFamily="49" charset="0"/>
              </a:rPr>
              <a:t>&gt;</a:t>
            </a:r>
          </a:p>
          <a:p>
            <a:endParaRPr lang="en-IN" sz="1400" dirty="0">
              <a:solidFill>
                <a:srgbClr val="000000"/>
              </a:solidFill>
              <a:latin typeface="Cascadia Mono" panose="020B0609020000020004" pitchFamily="49" charset="0"/>
            </a:endParaRPr>
          </a:p>
          <a:p>
            <a:r>
              <a:rPr lang="en-IN" sz="1400" dirty="0">
                <a:solidFill>
                  <a:srgbClr val="00B050"/>
                </a:solidFill>
                <a:latin typeface="Cascadia Mono" panose="020B0609020000020004" pitchFamily="49" charset="0"/>
              </a:rPr>
              <a:t>&lt;</a:t>
            </a:r>
            <a:r>
              <a:rPr lang="en-IN" sz="1400" dirty="0" err="1">
                <a:solidFill>
                  <a:srgbClr val="00B050"/>
                </a:solidFill>
                <a:latin typeface="Cascadia Mono" panose="020B0609020000020004" pitchFamily="49" charset="0"/>
              </a:rPr>
              <a:t>system.codedom</a:t>
            </a:r>
            <a:r>
              <a:rPr lang="en-IN" sz="1400" dirty="0">
                <a:solidFill>
                  <a:srgbClr val="00B050"/>
                </a:solidFill>
                <a:latin typeface="Cascadia Mono" panose="020B0609020000020004" pitchFamily="49" charset="0"/>
              </a:rPr>
              <a:t>&gt;</a:t>
            </a:r>
          </a:p>
          <a:p>
            <a:r>
              <a:rPr lang="en-IN" sz="1400" dirty="0">
                <a:solidFill>
                  <a:srgbClr val="00B050"/>
                </a:solidFill>
                <a:latin typeface="Cascadia Mono" panose="020B0609020000020004" pitchFamily="49" charset="0"/>
              </a:rPr>
              <a:t>    &lt;compilers&gt;</a:t>
            </a:r>
          </a:p>
          <a:p>
            <a:r>
              <a:rPr lang="en-IN" sz="1400" dirty="0">
                <a:solidFill>
                  <a:srgbClr val="00B050"/>
                </a:solidFill>
                <a:latin typeface="Cascadia Mono" panose="020B0609020000020004" pitchFamily="49" charset="0"/>
              </a:rPr>
              <a:t>      &lt;compiler language="c#;</a:t>
            </a:r>
            <a:r>
              <a:rPr lang="en-IN" sz="1400" dirty="0" err="1">
                <a:solidFill>
                  <a:srgbClr val="00B050"/>
                </a:solidFill>
                <a:latin typeface="Cascadia Mono" panose="020B0609020000020004" pitchFamily="49" charset="0"/>
              </a:rPr>
              <a:t>cs;csharp</a:t>
            </a:r>
            <a:r>
              <a:rPr lang="en-IN" sz="1400" dirty="0">
                <a:solidFill>
                  <a:srgbClr val="00B050"/>
                </a:solidFill>
                <a:latin typeface="Cascadia Mono" panose="020B0609020000020004" pitchFamily="49" charset="0"/>
              </a:rPr>
              <a:t>" extension=".cs" type="Microsoft.CodeDom.Providers.DotNetCompilerPlatform.CSharpCodeProvider, </a:t>
            </a:r>
            <a:r>
              <a:rPr lang="en-IN" sz="1400" dirty="0" err="1">
                <a:solidFill>
                  <a:srgbClr val="00B050"/>
                </a:solidFill>
                <a:latin typeface="Cascadia Mono" panose="020B0609020000020004" pitchFamily="49" charset="0"/>
              </a:rPr>
              <a:t>Microsoft.CodeDom.Providers.DotNetCompilerPlatform</a:t>
            </a:r>
            <a:r>
              <a:rPr lang="en-IN" sz="1400" dirty="0">
                <a:solidFill>
                  <a:srgbClr val="00B050"/>
                </a:solidFill>
                <a:latin typeface="Cascadia Mono" panose="020B0609020000020004" pitchFamily="49" charset="0"/>
              </a:rPr>
              <a:t>, Version=2.0.1.0, Culture=neutral, </a:t>
            </a:r>
            <a:r>
              <a:rPr lang="en-IN" sz="1400" dirty="0" err="1">
                <a:solidFill>
                  <a:srgbClr val="00B050"/>
                </a:solidFill>
                <a:latin typeface="Cascadia Mono" panose="020B0609020000020004" pitchFamily="49" charset="0"/>
              </a:rPr>
              <a:t>PublicKeyToken</a:t>
            </a:r>
            <a:r>
              <a:rPr lang="en-IN" sz="1400" dirty="0">
                <a:solidFill>
                  <a:srgbClr val="00B050"/>
                </a:solidFill>
                <a:latin typeface="Cascadia Mono" panose="020B0609020000020004" pitchFamily="49" charset="0"/>
              </a:rPr>
              <a:t>=31bf3856ad364e35" </a:t>
            </a:r>
            <a:r>
              <a:rPr lang="en-IN" sz="1400" dirty="0" err="1">
                <a:solidFill>
                  <a:srgbClr val="00B050"/>
                </a:solidFill>
                <a:latin typeface="Cascadia Mono" panose="020B0609020000020004" pitchFamily="49" charset="0"/>
              </a:rPr>
              <a:t>warningLevel</a:t>
            </a:r>
            <a:r>
              <a:rPr lang="en-IN" sz="1400" dirty="0">
                <a:solidFill>
                  <a:srgbClr val="00B050"/>
                </a:solidFill>
                <a:latin typeface="Cascadia Mono" panose="020B0609020000020004" pitchFamily="49" charset="0"/>
              </a:rPr>
              <a:t>="4" </a:t>
            </a:r>
            <a:r>
              <a:rPr lang="en-IN" sz="1400" dirty="0" err="1">
                <a:solidFill>
                  <a:srgbClr val="00B050"/>
                </a:solidFill>
                <a:latin typeface="Cascadia Mono" panose="020B0609020000020004" pitchFamily="49" charset="0"/>
              </a:rPr>
              <a:t>compilerOptions</a:t>
            </a:r>
            <a:r>
              <a:rPr lang="en-IN" sz="1400" dirty="0">
                <a:solidFill>
                  <a:srgbClr val="00B050"/>
                </a:solidFill>
                <a:latin typeface="Cascadia Mono" panose="020B0609020000020004" pitchFamily="49" charset="0"/>
              </a:rPr>
              <a:t>="/</a:t>
            </a:r>
            <a:r>
              <a:rPr lang="en-IN" sz="1400" dirty="0" err="1">
                <a:solidFill>
                  <a:srgbClr val="00B050"/>
                </a:solidFill>
                <a:latin typeface="Cascadia Mono" panose="020B0609020000020004" pitchFamily="49" charset="0"/>
              </a:rPr>
              <a:t>langversion:default</a:t>
            </a:r>
            <a:r>
              <a:rPr lang="en-IN" sz="1400" dirty="0">
                <a:solidFill>
                  <a:srgbClr val="00B050"/>
                </a:solidFill>
                <a:latin typeface="Cascadia Mono" panose="020B0609020000020004" pitchFamily="49" charset="0"/>
              </a:rPr>
              <a:t> /nowarn:1659;1699;1701" /&gt;</a:t>
            </a:r>
          </a:p>
          <a:p>
            <a:r>
              <a:rPr lang="en-IN" sz="1400" dirty="0">
                <a:solidFill>
                  <a:srgbClr val="00B050"/>
                </a:solidFill>
                <a:latin typeface="Cascadia Mono" panose="020B0609020000020004" pitchFamily="49" charset="0"/>
              </a:rPr>
              <a:t>      &lt;compiler language="</a:t>
            </a:r>
            <a:r>
              <a:rPr lang="en-IN" sz="1400" dirty="0" err="1">
                <a:solidFill>
                  <a:srgbClr val="00B050"/>
                </a:solidFill>
                <a:latin typeface="Cascadia Mono" panose="020B0609020000020004" pitchFamily="49" charset="0"/>
              </a:rPr>
              <a:t>vb;vbs;visualbasic;vbscript</a:t>
            </a:r>
            <a:r>
              <a:rPr lang="en-IN" sz="1400" dirty="0">
                <a:solidFill>
                  <a:srgbClr val="00B050"/>
                </a:solidFill>
                <a:latin typeface="Cascadia Mono" panose="020B0609020000020004" pitchFamily="49" charset="0"/>
              </a:rPr>
              <a:t>" extension=".</a:t>
            </a:r>
            <a:r>
              <a:rPr lang="en-IN" sz="1400" dirty="0" err="1">
                <a:solidFill>
                  <a:srgbClr val="00B050"/>
                </a:solidFill>
                <a:latin typeface="Cascadia Mono" panose="020B0609020000020004" pitchFamily="49" charset="0"/>
              </a:rPr>
              <a:t>vb</a:t>
            </a:r>
            <a:r>
              <a:rPr lang="en-IN" sz="1400" dirty="0">
                <a:solidFill>
                  <a:srgbClr val="00B050"/>
                </a:solidFill>
                <a:latin typeface="Cascadia Mono" panose="020B0609020000020004" pitchFamily="49" charset="0"/>
              </a:rPr>
              <a:t>" type="Microsoft.CodeDom.Providers.DotNetCompilerPlatform.VBCodeProvider, </a:t>
            </a:r>
            <a:r>
              <a:rPr lang="en-IN" sz="1400" dirty="0" err="1">
                <a:solidFill>
                  <a:srgbClr val="00B050"/>
                </a:solidFill>
                <a:latin typeface="Cascadia Mono" panose="020B0609020000020004" pitchFamily="49" charset="0"/>
              </a:rPr>
              <a:t>Microsoft.CodeDom.Providers.DotNetCompilerPlatform</a:t>
            </a:r>
            <a:r>
              <a:rPr lang="en-IN" sz="1400" dirty="0">
                <a:solidFill>
                  <a:srgbClr val="00B050"/>
                </a:solidFill>
                <a:latin typeface="Cascadia Mono" panose="020B0609020000020004" pitchFamily="49" charset="0"/>
              </a:rPr>
              <a:t>, Version=2.0.1.0, Culture=neutral, </a:t>
            </a:r>
            <a:r>
              <a:rPr lang="en-IN" sz="1400" dirty="0" err="1">
                <a:solidFill>
                  <a:srgbClr val="00B050"/>
                </a:solidFill>
                <a:latin typeface="Cascadia Mono" panose="020B0609020000020004" pitchFamily="49" charset="0"/>
              </a:rPr>
              <a:t>PublicKeyToken</a:t>
            </a:r>
            <a:r>
              <a:rPr lang="en-IN" sz="1400" dirty="0">
                <a:solidFill>
                  <a:srgbClr val="00B050"/>
                </a:solidFill>
                <a:latin typeface="Cascadia Mono" panose="020B0609020000020004" pitchFamily="49" charset="0"/>
              </a:rPr>
              <a:t>=31bf3856ad364e35" </a:t>
            </a:r>
            <a:r>
              <a:rPr lang="en-IN" sz="1400" dirty="0" err="1">
                <a:solidFill>
                  <a:srgbClr val="00B050"/>
                </a:solidFill>
                <a:latin typeface="Cascadia Mono" panose="020B0609020000020004" pitchFamily="49" charset="0"/>
              </a:rPr>
              <a:t>warningLevel</a:t>
            </a:r>
            <a:r>
              <a:rPr lang="en-IN" sz="1400" dirty="0">
                <a:solidFill>
                  <a:srgbClr val="00B050"/>
                </a:solidFill>
                <a:latin typeface="Cascadia Mono" panose="020B0609020000020004" pitchFamily="49" charset="0"/>
              </a:rPr>
              <a:t>="4" </a:t>
            </a:r>
            <a:r>
              <a:rPr lang="en-IN" sz="1400" dirty="0" err="1">
                <a:solidFill>
                  <a:srgbClr val="00B050"/>
                </a:solidFill>
                <a:latin typeface="Cascadia Mono" panose="020B0609020000020004" pitchFamily="49" charset="0"/>
              </a:rPr>
              <a:t>compilerOptions</a:t>
            </a:r>
            <a:r>
              <a:rPr lang="en-IN" sz="1400" dirty="0">
                <a:solidFill>
                  <a:srgbClr val="00B050"/>
                </a:solidFill>
                <a:latin typeface="Cascadia Mono" panose="020B0609020000020004" pitchFamily="49" charset="0"/>
              </a:rPr>
              <a:t>="/</a:t>
            </a:r>
            <a:r>
              <a:rPr lang="en-IN" sz="1400" dirty="0" err="1">
                <a:solidFill>
                  <a:srgbClr val="00B050"/>
                </a:solidFill>
                <a:latin typeface="Cascadia Mono" panose="020B0609020000020004" pitchFamily="49" charset="0"/>
              </a:rPr>
              <a:t>langversion:default</a:t>
            </a:r>
            <a:r>
              <a:rPr lang="en-IN" sz="1400" dirty="0">
                <a:solidFill>
                  <a:srgbClr val="00B050"/>
                </a:solidFill>
                <a:latin typeface="Cascadia Mono" panose="020B0609020000020004" pitchFamily="49" charset="0"/>
              </a:rPr>
              <a:t> /nowarn:41008 /</a:t>
            </a:r>
            <a:r>
              <a:rPr lang="en-IN" sz="1400" dirty="0" err="1">
                <a:solidFill>
                  <a:srgbClr val="00B050"/>
                </a:solidFill>
                <a:latin typeface="Cascadia Mono" panose="020B0609020000020004" pitchFamily="49" charset="0"/>
              </a:rPr>
              <a:t>define:_MYTYPE</a:t>
            </a:r>
            <a:r>
              <a:rPr lang="en-IN" sz="1400" dirty="0">
                <a:solidFill>
                  <a:srgbClr val="00B050"/>
                </a:solidFill>
                <a:latin typeface="Cascadia Mono" panose="020B0609020000020004" pitchFamily="49" charset="0"/>
              </a:rPr>
              <a:t>=\&amp;</a:t>
            </a:r>
            <a:r>
              <a:rPr lang="en-IN" sz="1400" dirty="0" err="1">
                <a:solidFill>
                  <a:srgbClr val="00B050"/>
                </a:solidFill>
                <a:latin typeface="Cascadia Mono" panose="020B0609020000020004" pitchFamily="49" charset="0"/>
              </a:rPr>
              <a:t>quot;Web</a:t>
            </a:r>
            <a:r>
              <a:rPr lang="en-IN" sz="1400" dirty="0">
                <a:solidFill>
                  <a:srgbClr val="00B050"/>
                </a:solidFill>
                <a:latin typeface="Cascadia Mono" panose="020B0609020000020004" pitchFamily="49" charset="0"/>
              </a:rPr>
              <a:t>\&amp;</a:t>
            </a:r>
            <a:r>
              <a:rPr lang="en-IN" sz="1400" dirty="0" err="1">
                <a:solidFill>
                  <a:srgbClr val="00B050"/>
                </a:solidFill>
                <a:latin typeface="Cascadia Mono" panose="020B0609020000020004" pitchFamily="49" charset="0"/>
              </a:rPr>
              <a:t>quot</a:t>
            </a:r>
            <a:r>
              <a:rPr lang="en-IN" sz="1400" dirty="0">
                <a:solidFill>
                  <a:srgbClr val="00B050"/>
                </a:solidFill>
                <a:latin typeface="Cascadia Mono" panose="020B0609020000020004" pitchFamily="49" charset="0"/>
              </a:rPr>
              <a:t>; /</a:t>
            </a:r>
            <a:r>
              <a:rPr lang="en-IN" sz="1400" dirty="0" err="1">
                <a:solidFill>
                  <a:srgbClr val="00B050"/>
                </a:solidFill>
                <a:latin typeface="Cascadia Mono" panose="020B0609020000020004" pitchFamily="49" charset="0"/>
              </a:rPr>
              <a:t>optionInfer</a:t>
            </a:r>
            <a:r>
              <a:rPr lang="en-IN" sz="1400" dirty="0">
                <a:solidFill>
                  <a:srgbClr val="00B050"/>
                </a:solidFill>
                <a:latin typeface="Cascadia Mono" panose="020B0609020000020004" pitchFamily="49" charset="0"/>
              </a:rPr>
              <a:t>+" /&gt;</a:t>
            </a:r>
          </a:p>
          <a:p>
            <a:r>
              <a:rPr lang="en-IN" sz="1400" dirty="0">
                <a:solidFill>
                  <a:srgbClr val="00B050"/>
                </a:solidFill>
                <a:latin typeface="Cascadia Mono" panose="020B0609020000020004" pitchFamily="49" charset="0"/>
              </a:rPr>
              <a:t>&lt;/compilers&gt;</a:t>
            </a:r>
          </a:p>
          <a:p>
            <a:r>
              <a:rPr lang="en-IN" sz="1400" dirty="0">
                <a:solidFill>
                  <a:srgbClr val="00B050"/>
                </a:solidFill>
                <a:latin typeface="Cascadia Mono" panose="020B0609020000020004" pitchFamily="49" charset="0"/>
              </a:rPr>
              <a:t>  &lt;/</a:t>
            </a:r>
            <a:r>
              <a:rPr lang="en-IN" sz="1400" dirty="0" err="1">
                <a:solidFill>
                  <a:srgbClr val="00B050"/>
                </a:solidFill>
                <a:latin typeface="Cascadia Mono" panose="020B0609020000020004" pitchFamily="49" charset="0"/>
              </a:rPr>
              <a:t>system.codedom</a:t>
            </a:r>
            <a:r>
              <a:rPr lang="en-IN" sz="1400" dirty="0">
                <a:solidFill>
                  <a:srgbClr val="00B050"/>
                </a:solidFill>
                <a:latin typeface="Cascadia Mono" panose="020B0609020000020004" pitchFamily="49" charset="0"/>
              </a:rPr>
              <a:t>&gt;</a:t>
            </a:r>
          </a:p>
          <a:p>
            <a:r>
              <a:rPr lang="en-IN" sz="1400" dirty="0">
                <a:solidFill>
                  <a:srgbClr val="0000FF"/>
                </a:solidFill>
                <a:latin typeface="Cascadia Mono" panose="020B0609020000020004" pitchFamily="49" charset="0"/>
              </a:rPr>
              <a:t>&lt;/</a:t>
            </a:r>
            <a:r>
              <a:rPr lang="en-IN" sz="1400" dirty="0">
                <a:solidFill>
                  <a:srgbClr val="A31515"/>
                </a:solidFill>
                <a:latin typeface="Cascadia Mono" panose="020B0609020000020004" pitchFamily="49" charset="0"/>
              </a:rPr>
              <a:t>configuration</a:t>
            </a:r>
            <a:r>
              <a:rPr lang="en-IN" sz="1400" dirty="0">
                <a:solidFill>
                  <a:srgbClr val="0000FF"/>
                </a:solidFill>
                <a:latin typeface="Cascadia Mono" panose="020B0609020000020004" pitchFamily="49" charset="0"/>
              </a:rPr>
              <a:t>&gt;</a:t>
            </a:r>
            <a:endParaRPr lang="en-IN" dirty="0"/>
          </a:p>
        </p:txBody>
      </p:sp>
    </p:spTree>
    <p:extLst>
      <p:ext uri="{BB962C8B-B14F-4D97-AF65-F5344CB8AC3E}">
        <p14:creationId xmlns:p14="http://schemas.microsoft.com/office/powerpoint/2010/main" val="1965620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7BE8D9-7D3A-3FC1-D239-3D4537BC8DED}"/>
              </a:ext>
            </a:extLst>
          </p:cNvPr>
          <p:cNvSpPr txBox="1"/>
          <p:nvPr/>
        </p:nvSpPr>
        <p:spPr>
          <a:xfrm>
            <a:off x="381000" y="1295400"/>
            <a:ext cx="8458200" cy="3323987"/>
          </a:xfrm>
          <a:prstGeom prst="rect">
            <a:avLst/>
          </a:prstGeom>
          <a:noFill/>
        </p:spPr>
        <p:txBody>
          <a:bodyPr wrap="square">
            <a:spAutoFit/>
          </a:bodyPr>
          <a:lstStyle/>
          <a:p>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Login_Click</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FormsAuthentication.Authenticate</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UserName.Text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UserPass.Text</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FormsAuthentication.RedirectFromLoginPage</a:t>
            </a:r>
            <a:r>
              <a:rPr lang="en-IN" sz="1400" dirty="0">
                <a:solidFill>
                  <a:srgbClr val="000000"/>
                </a:solidFill>
                <a:latin typeface="Cascadia Mono" panose="020B0609020000020004" pitchFamily="49" charset="0"/>
              </a:rPr>
              <a:t>(</a:t>
            </a:r>
            <a:r>
              <a:rPr lang="en-IN" sz="1400" dirty="0" err="1">
                <a:solidFill>
                  <a:srgbClr val="000000"/>
                </a:solidFill>
                <a:latin typeface="Cascadia Mono" panose="020B0609020000020004" pitchFamily="49" charset="0"/>
              </a:rPr>
              <a:t>UserName.Text</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chkboxPersist.Checked</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else</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Msg.Text</a:t>
            </a:r>
            <a:r>
              <a:rPr lang="en-US" sz="1400" dirty="0">
                <a:solidFill>
                  <a:srgbClr val="000000"/>
                </a:solidFill>
                <a:latin typeface="Cascadia Mono" panose="020B0609020000020004" pitchFamily="49" charset="0"/>
              </a:rPr>
              <a:t> = </a:t>
            </a:r>
            <a:r>
              <a:rPr lang="en-US" sz="1400" dirty="0">
                <a:solidFill>
                  <a:srgbClr val="A31515"/>
                </a:solidFill>
                <a:latin typeface="Cascadia Mono" panose="020B0609020000020004" pitchFamily="49" charset="0"/>
              </a:rPr>
              <a:t>"Invalid User Name and/or Password"</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84329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40171D-B68B-8626-483B-96D839836509}"/>
              </a:ext>
            </a:extLst>
          </p:cNvPr>
          <p:cNvPicPr>
            <a:picLocks noChangeAspect="1"/>
          </p:cNvPicPr>
          <p:nvPr/>
        </p:nvPicPr>
        <p:blipFill>
          <a:blip r:embed="rId2"/>
          <a:stretch>
            <a:fillRect/>
          </a:stretch>
        </p:blipFill>
        <p:spPr>
          <a:xfrm>
            <a:off x="0" y="1000125"/>
            <a:ext cx="9144000" cy="4857750"/>
          </a:xfrm>
          <a:prstGeom prst="rect">
            <a:avLst/>
          </a:prstGeom>
        </p:spPr>
      </p:pic>
    </p:spTree>
    <p:extLst>
      <p:ext uri="{BB962C8B-B14F-4D97-AF65-F5344CB8AC3E}">
        <p14:creationId xmlns:p14="http://schemas.microsoft.com/office/powerpoint/2010/main" val="211999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6A98B2-D957-8643-A39D-0893BC5051A4}"/>
              </a:ext>
            </a:extLst>
          </p:cNvPr>
          <p:cNvPicPr>
            <a:picLocks noChangeAspect="1"/>
          </p:cNvPicPr>
          <p:nvPr/>
        </p:nvPicPr>
        <p:blipFill>
          <a:blip r:embed="rId2"/>
          <a:stretch>
            <a:fillRect/>
          </a:stretch>
        </p:blipFill>
        <p:spPr>
          <a:xfrm>
            <a:off x="0" y="1000125"/>
            <a:ext cx="9144000" cy="4857750"/>
          </a:xfrm>
          <a:prstGeom prst="rect">
            <a:avLst/>
          </a:prstGeom>
        </p:spPr>
      </p:pic>
    </p:spTree>
    <p:extLst>
      <p:ext uri="{BB962C8B-B14F-4D97-AF65-F5344CB8AC3E}">
        <p14:creationId xmlns:p14="http://schemas.microsoft.com/office/powerpoint/2010/main" val="6024862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C95E27-A76A-62D3-E78F-AEFC86E76AB6}"/>
              </a:ext>
            </a:extLst>
          </p:cNvPr>
          <p:cNvSpPr txBox="1"/>
          <p:nvPr/>
        </p:nvSpPr>
        <p:spPr>
          <a:xfrm>
            <a:off x="990600" y="2743200"/>
            <a:ext cx="7315200" cy="738664"/>
          </a:xfrm>
          <a:prstGeom prst="rect">
            <a:avLst/>
          </a:prstGeom>
          <a:noFill/>
        </p:spPr>
        <p:txBody>
          <a:bodyPr wrap="square">
            <a:spAutoFit/>
          </a:bodyPr>
          <a:lstStyle/>
          <a:p>
            <a:r>
              <a:rPr lang="en-IN" dirty="0">
                <a:hlinkClick r:id="rId2"/>
              </a:rPr>
              <a:t>https://learn.microsoft.com/en-us/aspnet/web-forms/overview/older-versions-security/introduction/an-overview-of-forms-authentication-cs</a:t>
            </a:r>
            <a:endParaRPr lang="en-IN" dirty="0"/>
          </a:p>
          <a:p>
            <a:endParaRPr lang="en-IN" dirty="0"/>
          </a:p>
        </p:txBody>
      </p:sp>
      <p:sp>
        <p:nvSpPr>
          <p:cNvPr id="5" name="TextBox 4">
            <a:extLst>
              <a:ext uri="{FF2B5EF4-FFF2-40B4-BE49-F238E27FC236}">
                <a16:creationId xmlns:a16="http://schemas.microsoft.com/office/drawing/2014/main" id="{15F5D2BB-EEA2-1A92-FD2A-D5E9F70F3F38}"/>
              </a:ext>
            </a:extLst>
          </p:cNvPr>
          <p:cNvSpPr txBox="1"/>
          <p:nvPr/>
        </p:nvSpPr>
        <p:spPr>
          <a:xfrm>
            <a:off x="990600" y="1828800"/>
            <a:ext cx="8077200" cy="523220"/>
          </a:xfrm>
          <a:prstGeom prst="rect">
            <a:avLst/>
          </a:prstGeom>
          <a:noFill/>
        </p:spPr>
        <p:txBody>
          <a:bodyPr wrap="square">
            <a:spAutoFit/>
          </a:bodyPr>
          <a:lstStyle/>
          <a:p>
            <a:r>
              <a:rPr lang="en-IN" dirty="0">
                <a:hlinkClick r:id="rId3"/>
              </a:rPr>
              <a:t>https://www.c-sharpcorner.com/UploadFile/fa9d0d/forms-authentication-in-Asp-Net/</a:t>
            </a:r>
            <a:endParaRPr lang="en-IN" dirty="0"/>
          </a:p>
          <a:p>
            <a:endParaRPr lang="en-IN" dirty="0"/>
          </a:p>
        </p:txBody>
      </p:sp>
      <p:sp>
        <p:nvSpPr>
          <p:cNvPr id="7" name="TextBox 6">
            <a:extLst>
              <a:ext uri="{FF2B5EF4-FFF2-40B4-BE49-F238E27FC236}">
                <a16:creationId xmlns:a16="http://schemas.microsoft.com/office/drawing/2014/main" id="{8BA344DC-0DBB-BB0C-14B8-694904E60BD4}"/>
              </a:ext>
            </a:extLst>
          </p:cNvPr>
          <p:cNvSpPr txBox="1"/>
          <p:nvPr/>
        </p:nvSpPr>
        <p:spPr>
          <a:xfrm>
            <a:off x="990600" y="4343400"/>
            <a:ext cx="7772400" cy="738664"/>
          </a:xfrm>
          <a:prstGeom prst="rect">
            <a:avLst/>
          </a:prstGeom>
          <a:noFill/>
        </p:spPr>
        <p:txBody>
          <a:bodyPr wrap="square">
            <a:spAutoFit/>
          </a:bodyPr>
          <a:lstStyle/>
          <a:p>
            <a:r>
              <a:rPr lang="en-IN" dirty="0">
                <a:hlinkClick r:id="rId4"/>
              </a:rPr>
              <a:t>https://www.c-sharpcorner.com/UploadFile/sourabh_mishra1/sending-an-e-mail-using-Asp-Net-with-C-Sharp/</a:t>
            </a:r>
            <a:endParaRPr lang="en-IN" dirty="0"/>
          </a:p>
          <a:p>
            <a:endParaRPr lang="en-IN" dirty="0"/>
          </a:p>
        </p:txBody>
      </p:sp>
      <p:sp>
        <p:nvSpPr>
          <p:cNvPr id="4" name="TextBox 3">
            <a:extLst>
              <a:ext uri="{FF2B5EF4-FFF2-40B4-BE49-F238E27FC236}">
                <a16:creationId xmlns:a16="http://schemas.microsoft.com/office/drawing/2014/main" id="{42ECA8B7-1419-97C4-D0BC-FDD1C44795FA}"/>
              </a:ext>
            </a:extLst>
          </p:cNvPr>
          <p:cNvSpPr txBox="1"/>
          <p:nvPr/>
        </p:nvSpPr>
        <p:spPr>
          <a:xfrm>
            <a:off x="999930" y="5470134"/>
            <a:ext cx="7763069" cy="307777"/>
          </a:xfrm>
          <a:prstGeom prst="rect">
            <a:avLst/>
          </a:prstGeom>
          <a:noFill/>
        </p:spPr>
        <p:txBody>
          <a:bodyPr wrap="square">
            <a:spAutoFit/>
          </a:bodyPr>
          <a:lstStyle/>
          <a:p>
            <a:r>
              <a:rPr lang="en-IN" dirty="0"/>
              <a:t>https://csharp-video-tutorials.blogspot.com/2012/12/forms-authentication-using-user-names.html</a:t>
            </a:r>
          </a:p>
        </p:txBody>
      </p:sp>
    </p:spTree>
    <p:extLst>
      <p:ext uri="{BB962C8B-B14F-4D97-AF65-F5344CB8AC3E}">
        <p14:creationId xmlns:p14="http://schemas.microsoft.com/office/powerpoint/2010/main" val="27455423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ctrTitle" idx="4294967295"/>
          </p:nvPr>
        </p:nvSpPr>
        <p:spPr>
          <a:xfrm>
            <a:off x="916025" y="968125"/>
            <a:ext cx="5561100" cy="1546500"/>
          </a:xfrm>
          <a:prstGeom prst="rect">
            <a:avLst/>
          </a:prstGeom>
        </p:spPr>
        <p:txBody>
          <a:bodyPr lIns="91425" tIns="91425" rIns="91425" bIns="91425" anchor="b" anchorCtr="0">
            <a:noAutofit/>
          </a:bodyPr>
          <a:lstStyle/>
          <a:p>
            <a:pPr lvl="0" rtl="0">
              <a:spcBef>
                <a:spcPts val="0"/>
              </a:spcBef>
              <a:buNone/>
            </a:pPr>
            <a:r>
              <a:rPr lang="en" sz="6000">
                <a:solidFill>
                  <a:srgbClr val="7ECEFD"/>
                </a:solidFill>
              </a:rPr>
              <a:t>Thanks!</a:t>
            </a:r>
          </a:p>
        </p:txBody>
      </p:sp>
      <p:sp>
        <p:nvSpPr>
          <p:cNvPr id="294" name="Shape 294"/>
          <p:cNvSpPr txBox="1">
            <a:spLocks noGrp="1"/>
          </p:cNvSpPr>
          <p:nvPr>
            <p:ph type="subTitle" idx="4294967295"/>
          </p:nvPr>
        </p:nvSpPr>
        <p:spPr>
          <a:xfrm>
            <a:off x="916025" y="2338950"/>
            <a:ext cx="5561100" cy="1046400"/>
          </a:xfrm>
          <a:prstGeom prst="rect">
            <a:avLst/>
          </a:prstGeom>
        </p:spPr>
        <p:txBody>
          <a:bodyPr lIns="91425" tIns="91425" rIns="91425" bIns="91425" anchor="t" anchorCtr="0">
            <a:noAutofit/>
          </a:bodyPr>
          <a:lstStyle/>
          <a:p>
            <a:pPr lvl="0" rtl="0">
              <a:spcBef>
                <a:spcPts val="0"/>
              </a:spcBef>
              <a:buNone/>
            </a:pPr>
            <a:r>
              <a:rPr lang="en" sz="4800" b="1">
                <a:solidFill>
                  <a:srgbClr val="FFFFFF"/>
                </a:solidFill>
              </a:rPr>
              <a:t>Any questions?</a:t>
            </a:r>
          </a:p>
        </p:txBody>
      </p:sp>
      <p:sp>
        <p:nvSpPr>
          <p:cNvPr id="295" name="Shape 295"/>
          <p:cNvSpPr txBox="1">
            <a:spLocks noGrp="1"/>
          </p:cNvSpPr>
          <p:nvPr>
            <p:ph type="body" idx="4294967295"/>
          </p:nvPr>
        </p:nvSpPr>
        <p:spPr>
          <a:xfrm>
            <a:off x="916025" y="3678675"/>
            <a:ext cx="5561100" cy="1121925"/>
          </a:xfrm>
          <a:prstGeom prst="rect">
            <a:avLst/>
          </a:prstGeom>
        </p:spPr>
        <p:txBody>
          <a:bodyPr lIns="91425" tIns="91425" rIns="91425" bIns="91425" anchor="t" anchorCtr="0">
            <a:noAutofit/>
          </a:bodyPr>
          <a:lstStyle/>
          <a:p>
            <a:pPr lvl="0" rtl="0">
              <a:spcBef>
                <a:spcPts val="0"/>
              </a:spcBef>
              <a:buNone/>
            </a:pPr>
            <a:r>
              <a:rPr lang="en" sz="2400" dirty="0">
                <a:solidFill>
                  <a:srgbClr val="FFFFFF"/>
                </a:solidFill>
              </a:rPr>
              <a:t>You can find me at:</a:t>
            </a:r>
          </a:p>
          <a:p>
            <a:pPr lvl="0" rtl="0">
              <a:spcBef>
                <a:spcPts val="0"/>
              </a:spcBef>
              <a:buNone/>
            </a:pPr>
            <a:r>
              <a:rPr lang="en-US" sz="2400" dirty="0">
                <a:solidFill>
                  <a:srgbClr val="FFFFFF"/>
                </a:solidFill>
              </a:rPr>
              <a:t>m</a:t>
            </a:r>
            <a:r>
              <a:rPr lang="en" sz="2400" dirty="0">
                <a:solidFill>
                  <a:srgbClr val="FFFFFF"/>
                </a:solidFill>
              </a:rPr>
              <a:t>anish_ratilal2002@yahoo.com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267A82-104E-48F3-23A3-5E26AD620B22}"/>
              </a:ext>
            </a:extLst>
          </p:cNvPr>
          <p:cNvSpPr txBox="1"/>
          <p:nvPr/>
        </p:nvSpPr>
        <p:spPr>
          <a:xfrm>
            <a:off x="30018" y="685800"/>
            <a:ext cx="8961582" cy="5324535"/>
          </a:xfrm>
          <a:prstGeom prst="rect">
            <a:avLst/>
          </a:prstGeom>
          <a:noFill/>
        </p:spPr>
        <p:txBody>
          <a:bodyPr wrap="square">
            <a:spAutoFit/>
          </a:bodyPr>
          <a:lstStyle/>
          <a:p>
            <a:pPr marL="342900" indent="-342900" algn="just">
              <a:buFont typeface="Wingdings" panose="05000000000000000000" pitchFamily="2" charset="2"/>
              <a:buChar char="q"/>
            </a:pPr>
            <a:r>
              <a:rPr lang="en-US" sz="2000" dirty="0">
                <a:solidFill>
                  <a:srgbClr val="00B050"/>
                </a:solidFill>
              </a:rPr>
              <a:t>Preventing invalid data from being submitted: </a:t>
            </a:r>
            <a:r>
              <a:rPr lang="en-US" sz="2000" dirty="0"/>
              <a:t>Validation controls can check for required fields, format and type of data, and other criteria that must be met before the data can be submitted to the server. This helps ensure that the data is accurate and complete and that the application can process it correctly.</a:t>
            </a:r>
          </a:p>
          <a:p>
            <a:pPr marL="342900" indent="-342900" algn="just">
              <a:buFont typeface="Wingdings" panose="05000000000000000000" pitchFamily="2" charset="2"/>
              <a:buChar char="q"/>
            </a:pPr>
            <a:r>
              <a:rPr lang="en-US" sz="2000" dirty="0">
                <a:solidFill>
                  <a:srgbClr val="0070C0"/>
                </a:solidFill>
              </a:rPr>
              <a:t>Improving user experience: </a:t>
            </a:r>
            <a:r>
              <a:rPr lang="en-US" sz="2000" dirty="0"/>
              <a:t>When users enter invalid data, they may receive error messages or other feedback that helps them correct their mistakes. This can help prevent frustration and improve the overall user experience.</a:t>
            </a:r>
          </a:p>
          <a:p>
            <a:pPr marL="342900" indent="-342900" algn="just">
              <a:buFont typeface="Wingdings" panose="05000000000000000000" pitchFamily="2" charset="2"/>
              <a:buChar char="q"/>
            </a:pPr>
            <a:r>
              <a:rPr lang="en-US" sz="2000" dirty="0">
                <a:solidFill>
                  <a:srgbClr val="C00000"/>
                </a:solidFill>
              </a:rPr>
              <a:t>Enhancing security: </a:t>
            </a:r>
            <a:r>
              <a:rPr lang="en-US" sz="2000" dirty="0"/>
              <a:t>Validation controls can help prevent malicious code or other attacks that could harm the web application or its users. For example, validation controls can check for potentially dangerous input such as SQL injection or cross-site scripting (XSS) attacks.</a:t>
            </a:r>
          </a:p>
          <a:p>
            <a:pPr marL="342900" indent="-342900" algn="just">
              <a:buFont typeface="Wingdings" panose="05000000000000000000" pitchFamily="2" charset="2"/>
              <a:buChar char="q"/>
            </a:pPr>
            <a:r>
              <a:rPr lang="en-US" sz="2000" dirty="0">
                <a:solidFill>
                  <a:srgbClr val="7030A0"/>
                </a:solidFill>
              </a:rPr>
              <a:t>Meeting business requirements: </a:t>
            </a:r>
            <a:r>
              <a:rPr lang="en-US" sz="2000" dirty="0"/>
              <a:t>Many businesses have specific rules and requirements for data entry, such as a minimum or a maximum number of characters or certain formatting conventions. Validation controls can help ensure that these requirements are met.</a:t>
            </a:r>
            <a:endParaRPr lang="en-IN" sz="2000" dirty="0"/>
          </a:p>
        </p:txBody>
      </p:sp>
      <p:sp>
        <p:nvSpPr>
          <p:cNvPr id="4" name="TextBox 3">
            <a:extLst>
              <a:ext uri="{FF2B5EF4-FFF2-40B4-BE49-F238E27FC236}">
                <a16:creationId xmlns:a16="http://schemas.microsoft.com/office/drawing/2014/main" id="{5DB74EF3-CFA8-5826-784B-4E964381208B}"/>
              </a:ext>
            </a:extLst>
          </p:cNvPr>
          <p:cNvSpPr txBox="1"/>
          <p:nvPr/>
        </p:nvSpPr>
        <p:spPr>
          <a:xfrm>
            <a:off x="2514600" y="76200"/>
            <a:ext cx="5334000" cy="461665"/>
          </a:xfrm>
          <a:prstGeom prst="rect">
            <a:avLst/>
          </a:prstGeom>
          <a:noFill/>
        </p:spPr>
        <p:txBody>
          <a:bodyPr wrap="square" rtlCol="0">
            <a:spAutoFit/>
          </a:bodyPr>
          <a:lstStyle/>
          <a:p>
            <a:r>
              <a:rPr lang="en-US" sz="2400" dirty="0">
                <a:solidFill>
                  <a:srgbClr val="002060"/>
                </a:solidFill>
              </a:rPr>
              <a:t>Why do we need Validation?</a:t>
            </a:r>
            <a:endParaRPr lang="en-IN" sz="2400" dirty="0">
              <a:solidFill>
                <a:srgbClr val="002060"/>
              </a:solidFill>
            </a:endParaRPr>
          </a:p>
        </p:txBody>
      </p:sp>
      <p:sp>
        <p:nvSpPr>
          <p:cNvPr id="5" name="TextBox 4">
            <a:extLst>
              <a:ext uri="{FF2B5EF4-FFF2-40B4-BE49-F238E27FC236}">
                <a16:creationId xmlns:a16="http://schemas.microsoft.com/office/drawing/2014/main" id="{1E6CE61F-062A-1028-3929-6DF6AC6F5907}"/>
              </a:ext>
            </a:extLst>
          </p:cNvPr>
          <p:cNvSpPr txBox="1"/>
          <p:nvPr/>
        </p:nvSpPr>
        <p:spPr>
          <a:xfrm>
            <a:off x="1143000" y="6019800"/>
            <a:ext cx="7315200" cy="307777"/>
          </a:xfrm>
          <a:prstGeom prst="rect">
            <a:avLst/>
          </a:prstGeom>
          <a:noFill/>
        </p:spPr>
        <p:txBody>
          <a:bodyPr wrap="square">
            <a:spAutoFit/>
          </a:bodyPr>
          <a:lstStyle/>
          <a:p>
            <a:r>
              <a:rPr lang="en-IN" dirty="0"/>
              <a:t>https://www.c-sharpcorner.com/UploadFile/puranindia/validation-controls-in-Asp-Net/</a:t>
            </a:r>
          </a:p>
        </p:txBody>
      </p:sp>
    </p:spTree>
    <p:extLst>
      <p:ext uri="{BB962C8B-B14F-4D97-AF65-F5344CB8AC3E}">
        <p14:creationId xmlns:p14="http://schemas.microsoft.com/office/powerpoint/2010/main" val="46864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out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1143000" y="76200"/>
            <a:ext cx="6462600" cy="1143000"/>
          </a:xfrm>
          <a:prstGeom prst="rect">
            <a:avLst/>
          </a:prstGeom>
        </p:spPr>
        <p:txBody>
          <a:bodyPr lIns="91425" tIns="91425" rIns="91425" bIns="91425" anchor="b" anchorCtr="0">
            <a:noAutofit/>
          </a:bodyPr>
          <a:lstStyle/>
          <a:p>
            <a:pPr lvl="0" rtl="0">
              <a:spcBef>
                <a:spcPts val="0"/>
              </a:spcBef>
              <a:buNone/>
            </a:pPr>
            <a:r>
              <a:rPr lang="en" b="1" dirty="0">
                <a:solidFill>
                  <a:srgbClr val="C5053C"/>
                </a:solidFill>
              </a:rPr>
              <a:t>Credits</a:t>
            </a:r>
          </a:p>
        </p:txBody>
      </p:sp>
      <p:sp>
        <p:nvSpPr>
          <p:cNvPr id="301" name="Shape 301"/>
          <p:cNvSpPr txBox="1">
            <a:spLocks noGrp="1"/>
          </p:cNvSpPr>
          <p:nvPr>
            <p:ph type="body" idx="1"/>
          </p:nvPr>
        </p:nvSpPr>
        <p:spPr>
          <a:xfrm>
            <a:off x="310423" y="1295400"/>
            <a:ext cx="8801250" cy="4114800"/>
          </a:xfrm>
          <a:prstGeom prst="rect">
            <a:avLst/>
          </a:prstGeom>
        </p:spPr>
        <p:txBody>
          <a:bodyPr lIns="91425" tIns="91425" rIns="91425" bIns="91425" anchor="t" anchorCtr="0">
            <a:noAutofit/>
          </a:bodyPr>
          <a:lstStyle/>
          <a:p>
            <a:pPr marL="457200" lvl="0" indent="-381000">
              <a:lnSpc>
                <a:spcPct val="115000"/>
              </a:lnSpc>
              <a:buFont typeface="Wingdings" pitchFamily="2" charset="2"/>
              <a:buChar char="q"/>
            </a:pPr>
            <a:r>
              <a:rPr lang="en" sz="2000" u="sng" dirty="0">
                <a:hlinkClick r:id="rId3"/>
              </a:rPr>
              <a:t>Client &amp; Server Side Validation code</a:t>
            </a:r>
          </a:p>
          <a:p>
            <a:pPr marL="76200" lvl="0">
              <a:lnSpc>
                <a:spcPct val="115000"/>
              </a:lnSpc>
              <a:buNone/>
            </a:pPr>
            <a:r>
              <a:rPr lang="en-IN" sz="2000" u="sng" dirty="0">
                <a:hlinkClick r:id="rId3"/>
              </a:rPr>
              <a:t>https://www.c-sharpcorner.com/article/textbox-validation-client-side-and-server-side-in-asp-net-webform/</a:t>
            </a:r>
          </a:p>
          <a:p>
            <a:pPr marL="76200" lvl="0">
              <a:lnSpc>
                <a:spcPct val="115000"/>
              </a:lnSpc>
              <a:buNone/>
            </a:pPr>
            <a:endParaRPr lang="en-IN" sz="2000" u="sng" dirty="0">
              <a:hlinkClick r:id="rId3"/>
            </a:endParaRPr>
          </a:p>
          <a:p>
            <a:pPr marL="76200" lvl="0">
              <a:lnSpc>
                <a:spcPct val="115000"/>
              </a:lnSpc>
              <a:buNone/>
            </a:pPr>
            <a:r>
              <a:rPr lang="en-IN" sz="2000" b="1" dirty="0">
                <a:solidFill>
                  <a:srgbClr val="00B050"/>
                </a:solidFill>
              </a:rPr>
              <a:t>Validation Controls &amp; Custom Validators</a:t>
            </a:r>
            <a:endParaRPr lang="en-IN" sz="2000" b="1" dirty="0">
              <a:solidFill>
                <a:srgbClr val="00B050"/>
              </a:solidFill>
              <a:hlinkClick r:id="rId3">
                <a:extLst>
                  <a:ext uri="{A12FA001-AC4F-418D-AE19-62706E023703}">
                    <ahyp:hlinkClr xmlns:ahyp="http://schemas.microsoft.com/office/drawing/2018/hyperlinkcolor" val="tx"/>
                  </a:ext>
                </a:extLst>
              </a:hlinkClick>
            </a:endParaRPr>
          </a:p>
          <a:p>
            <a:pPr marL="419100" lvl="0" indent="-342900">
              <a:lnSpc>
                <a:spcPct val="115000"/>
              </a:lnSpc>
              <a:buFont typeface="Wingdings" panose="05000000000000000000"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https://www.c-sharpcorner.com/UploadFile/puranindia/validation-controls-in-Asp-Net/</a:t>
            </a:r>
          </a:p>
          <a:p>
            <a:pPr marL="76200" lvl="0">
              <a:lnSpc>
                <a:spcPct val="115000"/>
              </a:lnSpc>
              <a:buNone/>
            </a:pPr>
            <a:endParaRPr lang="en-IN" sz="2000" u="sng" dirty="0">
              <a:solidFill>
                <a:srgbClr val="6611CC"/>
              </a:solidFill>
              <a:hlinkClick r:id="rId3">
                <a:extLst>
                  <a:ext uri="{A12FA001-AC4F-418D-AE19-62706E023703}">
                    <ahyp:hlinkClr xmlns:ahyp="http://schemas.microsoft.com/office/drawing/2018/hyperlinkcolor" val="tx"/>
                  </a:ext>
                </a:extLst>
              </a:hlinkClick>
            </a:endParaRPr>
          </a:p>
          <a:p>
            <a:pPr marL="76200" lvl="0">
              <a:lnSpc>
                <a:spcPct val="115000"/>
              </a:lnSpc>
              <a:buNone/>
            </a:pPr>
            <a:endParaRPr lang="en" sz="2000" u="sng" dirty="0">
              <a:solidFill>
                <a:srgbClr val="6611CC"/>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852008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40B39A-FA01-359D-CC4A-732F9CB8A795}"/>
              </a:ext>
            </a:extLst>
          </p:cNvPr>
          <p:cNvSpPr txBox="1"/>
          <p:nvPr/>
        </p:nvSpPr>
        <p:spPr>
          <a:xfrm>
            <a:off x="152400" y="748145"/>
            <a:ext cx="8534400" cy="1015663"/>
          </a:xfrm>
          <a:prstGeom prst="rect">
            <a:avLst/>
          </a:prstGeom>
          <a:noFill/>
        </p:spPr>
        <p:txBody>
          <a:bodyPr wrap="square">
            <a:spAutoFit/>
          </a:bodyPr>
          <a:lstStyle/>
          <a:p>
            <a:pPr algn="just"/>
            <a:r>
              <a:rPr lang="en-US" sz="2000" dirty="0"/>
              <a:t>To perform validation, ASP.NET provides controls that automatically check user input and require no code. We can also create custom validation for our application.</a:t>
            </a:r>
            <a:endParaRPr lang="en-IN" sz="2000" dirty="0"/>
          </a:p>
        </p:txBody>
      </p:sp>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graphicFrame>
        <p:nvGraphicFramePr>
          <p:cNvPr id="5" name="Table 4">
            <a:extLst>
              <a:ext uri="{FF2B5EF4-FFF2-40B4-BE49-F238E27FC236}">
                <a16:creationId xmlns:a16="http://schemas.microsoft.com/office/drawing/2014/main" id="{DC564C64-8403-E47A-4395-89232B91608C}"/>
              </a:ext>
            </a:extLst>
          </p:cNvPr>
          <p:cNvGraphicFramePr>
            <a:graphicFrameLocks noGrp="1"/>
          </p:cNvGraphicFramePr>
          <p:nvPr>
            <p:extLst>
              <p:ext uri="{D42A27DB-BD31-4B8C-83A1-F6EECF244321}">
                <p14:modId xmlns:p14="http://schemas.microsoft.com/office/powerpoint/2010/main" val="2470156239"/>
              </p:ext>
            </p:extLst>
          </p:nvPr>
        </p:nvGraphicFramePr>
        <p:xfrm>
          <a:off x="304800" y="1828800"/>
          <a:ext cx="8458200" cy="5059096"/>
        </p:xfrm>
        <a:graphic>
          <a:graphicData uri="http://schemas.openxmlformats.org/drawingml/2006/table">
            <a:tbl>
              <a:tblPr>
                <a:tableStyleId>{641B6FF1-C885-4967-8E5E-6EABFE361E7F}</a:tableStyleId>
              </a:tblPr>
              <a:tblGrid>
                <a:gridCol w="2530021">
                  <a:extLst>
                    <a:ext uri="{9D8B030D-6E8A-4147-A177-3AD203B41FA5}">
                      <a16:colId xmlns:a16="http://schemas.microsoft.com/office/drawing/2014/main" val="2675542973"/>
                    </a:ext>
                  </a:extLst>
                </a:gridCol>
                <a:gridCol w="5928179">
                  <a:extLst>
                    <a:ext uri="{9D8B030D-6E8A-4147-A177-3AD203B41FA5}">
                      <a16:colId xmlns:a16="http://schemas.microsoft.com/office/drawing/2014/main" val="3496727280"/>
                    </a:ext>
                  </a:extLst>
                </a:gridCol>
              </a:tblGrid>
              <a:tr h="395948">
                <a:tc>
                  <a:txBody>
                    <a:bodyPr/>
                    <a:lstStyle/>
                    <a:p>
                      <a:pPr algn="l" fontAlgn="t"/>
                      <a:r>
                        <a:rPr lang="en-IN" sz="2000" b="1">
                          <a:solidFill>
                            <a:srgbClr val="000000"/>
                          </a:solidFill>
                          <a:effectLst/>
                        </a:rPr>
                        <a:t>Validator</a:t>
                      </a:r>
                      <a:endParaRPr lang="en-IN" sz="2000" b="1">
                        <a:solidFill>
                          <a:srgbClr val="000000"/>
                        </a:solidFill>
                        <a:effectLst/>
                        <a:latin typeface="times new roman" panose="02020603050405020304" pitchFamily="18" charset="0"/>
                      </a:endParaRPr>
                    </a:p>
                  </a:txBody>
                  <a:tcPr marL="91373" marR="91373" marT="91373" marB="91373"/>
                </a:tc>
                <a:tc>
                  <a:txBody>
                    <a:bodyPr/>
                    <a:lstStyle/>
                    <a:p>
                      <a:pPr algn="l" fontAlgn="t"/>
                      <a:r>
                        <a:rPr lang="en-IN" sz="2000" b="1" dirty="0">
                          <a:solidFill>
                            <a:srgbClr val="000000"/>
                          </a:solidFill>
                          <a:effectLst/>
                        </a:rPr>
                        <a:t>Description</a:t>
                      </a:r>
                      <a:endParaRPr lang="en-IN" sz="2000" b="1" dirty="0">
                        <a:solidFill>
                          <a:srgbClr val="000000"/>
                        </a:solidFill>
                        <a:effectLst/>
                        <a:latin typeface="times new roman" panose="02020603050405020304" pitchFamily="18" charset="0"/>
                      </a:endParaRPr>
                    </a:p>
                  </a:txBody>
                  <a:tcPr marL="91373" marR="91373" marT="91373" marB="91373"/>
                </a:tc>
                <a:extLst>
                  <a:ext uri="{0D108BD9-81ED-4DB2-BD59-A6C34878D82A}">
                    <a16:rowId xmlns:a16="http://schemas.microsoft.com/office/drawing/2014/main" val="2396672328"/>
                  </a:ext>
                </a:extLst>
              </a:tr>
              <a:tr h="761439">
                <a:tc>
                  <a:txBody>
                    <a:bodyPr/>
                    <a:lstStyle/>
                    <a:p>
                      <a:pPr algn="just" fontAlgn="t"/>
                      <a:r>
                        <a:rPr lang="en-IN" sz="2000">
                          <a:solidFill>
                            <a:srgbClr val="333333"/>
                          </a:solidFill>
                          <a:effectLst/>
                        </a:rPr>
                        <a:t>CompareValidator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is used to compare the value of an input control against a value of another input control. </a:t>
                      </a:r>
                    </a:p>
                    <a:p>
                      <a:pPr algn="just" fontAlgn="t"/>
                      <a:r>
                        <a:rPr lang="en-US" sz="2000" dirty="0">
                          <a:solidFill>
                            <a:srgbClr val="00B050"/>
                          </a:solidFill>
                          <a:effectLst/>
                        </a:rPr>
                        <a:t>Password:</a:t>
                      </a:r>
                    </a:p>
                    <a:p>
                      <a:pPr algn="just" fontAlgn="t"/>
                      <a:r>
                        <a:rPr lang="en-US" sz="2000" dirty="0">
                          <a:solidFill>
                            <a:srgbClr val="00B050"/>
                          </a:solidFill>
                          <a:effectLst/>
                        </a:rPr>
                        <a:t>Confirm Password:</a:t>
                      </a:r>
                      <a:endParaRPr lang="en-US" sz="2000" dirty="0">
                        <a:solidFill>
                          <a:srgbClr val="00B050"/>
                        </a:solidFill>
                        <a:effectLst/>
                        <a:latin typeface="inter-regular"/>
                      </a:endParaRPr>
                    </a:p>
                  </a:txBody>
                  <a:tcPr marL="60915" marR="60915" marT="60915" marB="60915"/>
                </a:tc>
                <a:extLst>
                  <a:ext uri="{0D108BD9-81ED-4DB2-BD59-A6C34878D82A}">
                    <a16:rowId xmlns:a16="http://schemas.microsoft.com/office/drawing/2014/main" val="3143864206"/>
                  </a:ext>
                </a:extLst>
              </a:tr>
              <a:tr h="548236">
                <a:tc>
                  <a:txBody>
                    <a:bodyPr/>
                    <a:lstStyle/>
                    <a:p>
                      <a:pPr algn="just" fontAlgn="t"/>
                      <a:r>
                        <a:rPr lang="en-IN" sz="2000">
                          <a:solidFill>
                            <a:srgbClr val="333333"/>
                          </a:solidFill>
                          <a:effectLst/>
                        </a:rPr>
                        <a:t>RangeValidator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evaluates the value of an input control to check the specified range. </a:t>
                      </a:r>
                      <a:r>
                        <a:rPr lang="en-US" sz="2000" dirty="0">
                          <a:solidFill>
                            <a:srgbClr val="00B050"/>
                          </a:solidFill>
                          <a:effectLst/>
                        </a:rPr>
                        <a:t>Sem 1-8, Age: 14-18</a:t>
                      </a:r>
                      <a:endParaRPr lang="en-US" sz="2000" dirty="0">
                        <a:solidFill>
                          <a:srgbClr val="00B050"/>
                        </a:solidFill>
                        <a:effectLst/>
                        <a:latin typeface="inter-regular"/>
                      </a:endParaRPr>
                    </a:p>
                  </a:txBody>
                  <a:tcPr marL="60915" marR="60915" marT="60915" marB="60915"/>
                </a:tc>
                <a:extLst>
                  <a:ext uri="{0D108BD9-81ED-4DB2-BD59-A6C34878D82A}">
                    <a16:rowId xmlns:a16="http://schemas.microsoft.com/office/drawing/2014/main" val="579937394"/>
                  </a:ext>
                </a:extLst>
              </a:tr>
              <a:tr h="761439">
                <a:tc>
                  <a:txBody>
                    <a:bodyPr/>
                    <a:lstStyle/>
                    <a:p>
                      <a:pPr algn="just" fontAlgn="t"/>
                      <a:r>
                        <a:rPr lang="en-IN" sz="2000">
                          <a:solidFill>
                            <a:srgbClr val="333333"/>
                          </a:solidFill>
                          <a:effectLst/>
                        </a:rPr>
                        <a:t>RegularExpressionValidator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evaluates the value of an input control to determine whether it matches a pattern defined by a regular expression. </a:t>
                      </a:r>
                      <a:r>
                        <a:rPr lang="en-US" sz="2000" dirty="0">
                          <a:solidFill>
                            <a:srgbClr val="00B050"/>
                          </a:solidFill>
                          <a:effectLst/>
                        </a:rPr>
                        <a:t>Email, passwords</a:t>
                      </a:r>
                      <a:endParaRPr lang="en-US" sz="2000" dirty="0">
                        <a:solidFill>
                          <a:srgbClr val="00B050"/>
                        </a:solidFill>
                        <a:effectLst/>
                        <a:latin typeface="inter-regular"/>
                      </a:endParaRPr>
                    </a:p>
                  </a:txBody>
                  <a:tcPr marL="60915" marR="60915" marT="60915" marB="60915"/>
                </a:tc>
                <a:extLst>
                  <a:ext uri="{0D108BD9-81ED-4DB2-BD59-A6C34878D82A}">
                    <a16:rowId xmlns:a16="http://schemas.microsoft.com/office/drawing/2014/main" val="113794200"/>
                  </a:ext>
                </a:extLst>
              </a:tr>
              <a:tr h="335033">
                <a:tc>
                  <a:txBody>
                    <a:bodyPr/>
                    <a:lstStyle/>
                    <a:p>
                      <a:pPr algn="just" fontAlgn="t"/>
                      <a:r>
                        <a:rPr lang="en-IN" sz="2000">
                          <a:solidFill>
                            <a:srgbClr val="333333"/>
                          </a:solidFill>
                          <a:effectLst/>
                        </a:rPr>
                        <a:t>RequiredFieldValidator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is used to make a control required. </a:t>
                      </a:r>
                      <a:r>
                        <a:rPr lang="en-US" sz="2000" dirty="0">
                          <a:solidFill>
                            <a:srgbClr val="00B050"/>
                          </a:solidFill>
                          <a:effectLst/>
                        </a:rPr>
                        <a:t>In Every control </a:t>
                      </a:r>
                      <a:r>
                        <a:rPr lang="en-US" sz="2000" dirty="0">
                          <a:solidFill>
                            <a:srgbClr val="FF0000"/>
                          </a:solidFill>
                          <a:effectLst/>
                        </a:rPr>
                        <a:t>* Required Field</a:t>
                      </a:r>
                      <a:endParaRPr lang="en-US" sz="2000" dirty="0">
                        <a:solidFill>
                          <a:srgbClr val="FF0000"/>
                        </a:solidFill>
                        <a:effectLst/>
                        <a:latin typeface="inter-regular"/>
                      </a:endParaRPr>
                    </a:p>
                  </a:txBody>
                  <a:tcPr marL="60915" marR="60915" marT="60915" marB="60915"/>
                </a:tc>
                <a:extLst>
                  <a:ext uri="{0D108BD9-81ED-4DB2-BD59-A6C34878D82A}">
                    <a16:rowId xmlns:a16="http://schemas.microsoft.com/office/drawing/2014/main" val="752788344"/>
                  </a:ext>
                </a:extLst>
              </a:tr>
              <a:tr h="548236">
                <a:tc>
                  <a:txBody>
                    <a:bodyPr/>
                    <a:lstStyle/>
                    <a:p>
                      <a:pPr algn="just" fontAlgn="t"/>
                      <a:r>
                        <a:rPr lang="en-IN" sz="2000">
                          <a:solidFill>
                            <a:srgbClr val="333333"/>
                          </a:solidFill>
                          <a:effectLst/>
                        </a:rPr>
                        <a:t>ValidationSummary</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displays a list of all validation errors on the Web page.</a:t>
                      </a:r>
                      <a:endParaRPr lang="en-US" sz="2000" dirty="0">
                        <a:solidFill>
                          <a:srgbClr val="333333"/>
                        </a:solidFill>
                        <a:effectLst/>
                        <a:latin typeface="inter-regular"/>
                      </a:endParaRPr>
                    </a:p>
                  </a:txBody>
                  <a:tcPr marL="60915" marR="60915" marT="60915" marB="60915"/>
                </a:tc>
                <a:extLst>
                  <a:ext uri="{0D108BD9-81ED-4DB2-BD59-A6C34878D82A}">
                    <a16:rowId xmlns:a16="http://schemas.microsoft.com/office/drawing/2014/main" val="677713419"/>
                  </a:ext>
                </a:extLst>
              </a:tr>
            </a:tbl>
          </a:graphicData>
        </a:graphic>
      </p:graphicFrame>
    </p:spTree>
    <p:extLst>
      <p:ext uri="{BB962C8B-B14F-4D97-AF65-F5344CB8AC3E}">
        <p14:creationId xmlns:p14="http://schemas.microsoft.com/office/powerpoint/2010/main" val="55677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294CEE1-C608-F887-CDA1-050958E6789A}"/>
              </a:ext>
            </a:extLst>
          </p:cNvPr>
          <p:cNvGraphicFramePr>
            <a:graphicFrameLocks noGrp="1"/>
          </p:cNvGraphicFramePr>
          <p:nvPr>
            <p:extLst>
              <p:ext uri="{D42A27DB-BD31-4B8C-83A1-F6EECF244321}">
                <p14:modId xmlns:p14="http://schemas.microsoft.com/office/powerpoint/2010/main" val="2683601210"/>
              </p:ext>
            </p:extLst>
          </p:nvPr>
        </p:nvGraphicFramePr>
        <p:xfrm>
          <a:off x="228600" y="152400"/>
          <a:ext cx="8686800" cy="5667942"/>
        </p:xfrm>
        <a:graphic>
          <a:graphicData uri="http://schemas.openxmlformats.org/drawingml/2006/table">
            <a:tbl>
              <a:tblPr/>
              <a:tblGrid>
                <a:gridCol w="2481943">
                  <a:extLst>
                    <a:ext uri="{9D8B030D-6E8A-4147-A177-3AD203B41FA5}">
                      <a16:colId xmlns:a16="http://schemas.microsoft.com/office/drawing/2014/main" val="282706706"/>
                    </a:ext>
                  </a:extLst>
                </a:gridCol>
                <a:gridCol w="6204857">
                  <a:extLst>
                    <a:ext uri="{9D8B030D-6E8A-4147-A177-3AD203B41FA5}">
                      <a16:colId xmlns:a16="http://schemas.microsoft.com/office/drawing/2014/main" val="1047990332"/>
                    </a:ext>
                  </a:extLst>
                </a:gridCol>
              </a:tblGrid>
              <a:tr h="205001">
                <a:tc>
                  <a:txBody>
                    <a:bodyPr/>
                    <a:lstStyle/>
                    <a:p>
                      <a:pPr algn="just"/>
                      <a:r>
                        <a:rPr lang="en-IN" sz="1800">
                          <a:solidFill>
                            <a:srgbClr val="FFFFFF"/>
                          </a:solidFill>
                          <a:effectLst/>
                        </a:rPr>
                        <a:t>Validation Control</a:t>
                      </a:r>
                      <a:endParaRPr lang="en-IN" sz="1800">
                        <a:effectLst/>
                      </a:endParaRP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0086DC"/>
                    </a:solidFill>
                  </a:tcPr>
                </a:tc>
                <a:tc>
                  <a:txBody>
                    <a:bodyPr/>
                    <a:lstStyle/>
                    <a:p>
                      <a:pPr algn="just"/>
                      <a:r>
                        <a:rPr lang="en-IN" sz="1800">
                          <a:solidFill>
                            <a:srgbClr val="FFFFFF"/>
                          </a:solidFill>
                          <a:effectLst/>
                        </a:rPr>
                        <a:t>Description</a:t>
                      </a:r>
                      <a:endParaRPr lang="en-IN" sz="1800">
                        <a:effectLst/>
                      </a:endParaRP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0086DC"/>
                    </a:solidFill>
                  </a:tcPr>
                </a:tc>
                <a:extLst>
                  <a:ext uri="{0D108BD9-81ED-4DB2-BD59-A6C34878D82A}">
                    <a16:rowId xmlns:a16="http://schemas.microsoft.com/office/drawing/2014/main" val="740794422"/>
                  </a:ext>
                </a:extLst>
              </a:tr>
              <a:tr h="779002">
                <a:tc>
                  <a:txBody>
                    <a:bodyPr/>
                    <a:lstStyle/>
                    <a:p>
                      <a:pPr algn="just"/>
                      <a:r>
                        <a:rPr lang="en-IN" sz="1800">
                          <a:effectLst/>
                        </a:rPr>
                        <a:t>RequiredFieldValidation</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Ensures that a field is not left empty or blank. It can be used for </a:t>
                      </a:r>
                      <a:r>
                        <a:rPr lang="en-US" sz="1800" dirty="0">
                          <a:solidFill>
                            <a:srgbClr val="00B050"/>
                          </a:solidFill>
                          <a:effectLst/>
                        </a:rPr>
                        <a:t>textboxes, dropdown lists, checkboxes</a:t>
                      </a:r>
                      <a:r>
                        <a:rPr lang="en-US" sz="1800" dirty="0">
                          <a:effectLst/>
                        </a:rPr>
                        <a:t>, and other input controls.</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9994884"/>
                  </a:ext>
                </a:extLst>
              </a:tr>
              <a:tr h="922503">
                <a:tc>
                  <a:txBody>
                    <a:bodyPr/>
                    <a:lstStyle/>
                    <a:p>
                      <a:pPr algn="just"/>
                      <a:r>
                        <a:rPr lang="en-IN" sz="1800">
                          <a:effectLst/>
                        </a:rPr>
                        <a:t>CompareValidator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compares the value of one input control to another. It can </a:t>
                      </a:r>
                      <a:r>
                        <a:rPr lang="en-US" sz="1800" dirty="0">
                          <a:solidFill>
                            <a:srgbClr val="00B050"/>
                          </a:solidFill>
                          <a:effectLst/>
                        </a:rPr>
                        <a:t>validate passwords, confirm email addresses, and other scenarios where two values must match.</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566831657"/>
                  </a:ext>
                </a:extLst>
              </a:tr>
              <a:tr h="779002">
                <a:tc>
                  <a:txBody>
                    <a:bodyPr/>
                    <a:lstStyle/>
                    <a:p>
                      <a:pPr algn="just"/>
                      <a:r>
                        <a:rPr lang="en-IN" sz="1800">
                          <a:effectLst/>
                        </a:rPr>
                        <a:t>RangeValidator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checks if a value falls within a specific range. For example, it can be used to </a:t>
                      </a:r>
                      <a:r>
                        <a:rPr lang="en-US" sz="1800" dirty="0">
                          <a:solidFill>
                            <a:srgbClr val="00B050"/>
                          </a:solidFill>
                          <a:effectLst/>
                        </a:rPr>
                        <a:t>validate a user's age, income, or date of birth.</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164542124"/>
                  </a:ext>
                </a:extLst>
              </a:tr>
              <a:tr h="922503">
                <a:tc>
                  <a:txBody>
                    <a:bodyPr/>
                    <a:lstStyle/>
                    <a:p>
                      <a:pPr algn="just"/>
                      <a:r>
                        <a:rPr lang="en-IN" sz="1800">
                          <a:effectLst/>
                        </a:rPr>
                        <a:t>RegularExpressionValidator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checks if a value matches a specified regular expression pattern. For example, it can </a:t>
                      </a:r>
                      <a:r>
                        <a:rPr lang="en-US" sz="1800" dirty="0">
                          <a:solidFill>
                            <a:srgbClr val="00B050"/>
                          </a:solidFill>
                          <a:effectLst/>
                        </a:rPr>
                        <a:t>validate email addresses, phone numbers, zip codes</a:t>
                      </a:r>
                      <a:r>
                        <a:rPr lang="en-US" sz="1800" dirty="0">
                          <a:effectLst/>
                        </a:rPr>
                        <a:t>, and other input types.</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60686734"/>
                  </a:ext>
                </a:extLst>
              </a:tr>
              <a:tr h="635502">
                <a:tc>
                  <a:txBody>
                    <a:bodyPr/>
                    <a:lstStyle/>
                    <a:p>
                      <a:pPr algn="just"/>
                      <a:r>
                        <a:rPr lang="en-IN" sz="1800">
                          <a:effectLst/>
                        </a:rPr>
                        <a:t>CustomValidator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allows developers to define their validation logic. It usually depends on the </a:t>
                      </a:r>
                      <a:r>
                        <a:rPr lang="en-US" sz="1800" dirty="0">
                          <a:solidFill>
                            <a:srgbClr val="00B050"/>
                          </a:solidFill>
                          <a:effectLst/>
                        </a:rPr>
                        <a:t>business rules. </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05109596"/>
                  </a:ext>
                </a:extLst>
              </a:tr>
              <a:tr h="492001">
                <a:tc>
                  <a:txBody>
                    <a:bodyPr/>
                    <a:lstStyle/>
                    <a:p>
                      <a:pPr algn="just"/>
                      <a:r>
                        <a:rPr lang="en-IN" sz="1800">
                          <a:effectLst/>
                        </a:rPr>
                        <a:t>ValidationSummary</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displays a report of </a:t>
                      </a:r>
                      <a:r>
                        <a:rPr lang="en-US" sz="1800" dirty="0">
                          <a:solidFill>
                            <a:srgbClr val="00B050"/>
                          </a:solidFill>
                          <a:effectLst/>
                        </a:rPr>
                        <a:t>all validation errors </a:t>
                      </a:r>
                      <a:r>
                        <a:rPr lang="en-US" sz="1800" dirty="0">
                          <a:effectLst/>
                        </a:rPr>
                        <a:t>that occurred on a Web page.</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505625666"/>
                  </a:ext>
                </a:extLst>
              </a:tr>
            </a:tbl>
          </a:graphicData>
        </a:graphic>
      </p:graphicFrame>
      <p:sp>
        <p:nvSpPr>
          <p:cNvPr id="4" name="TextBox 3">
            <a:extLst>
              <a:ext uri="{FF2B5EF4-FFF2-40B4-BE49-F238E27FC236}">
                <a16:creationId xmlns:a16="http://schemas.microsoft.com/office/drawing/2014/main" id="{AAE11DCA-583A-84F0-0ACB-9D1A89584414}"/>
              </a:ext>
            </a:extLst>
          </p:cNvPr>
          <p:cNvSpPr txBox="1"/>
          <p:nvPr/>
        </p:nvSpPr>
        <p:spPr>
          <a:xfrm>
            <a:off x="1143000" y="6019800"/>
            <a:ext cx="7315200" cy="307777"/>
          </a:xfrm>
          <a:prstGeom prst="rect">
            <a:avLst/>
          </a:prstGeom>
          <a:noFill/>
        </p:spPr>
        <p:txBody>
          <a:bodyPr wrap="square">
            <a:spAutoFit/>
          </a:bodyPr>
          <a:lstStyle/>
          <a:p>
            <a:r>
              <a:rPr lang="en-IN" dirty="0"/>
              <a:t>https://www.c-sharpcorner.com/UploadFile/puranindia/validation-controls-in-Asp-Net/</a:t>
            </a:r>
          </a:p>
        </p:txBody>
      </p:sp>
    </p:spTree>
    <p:extLst>
      <p:ext uri="{BB962C8B-B14F-4D97-AF65-F5344CB8AC3E}">
        <p14:creationId xmlns:p14="http://schemas.microsoft.com/office/powerpoint/2010/main" val="3807281742"/>
      </p:ext>
    </p:extLst>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C045DA62A0A049A8BFDA5FCE30EBE3" ma:contentTypeVersion="4" ma:contentTypeDescription="Create a new document." ma:contentTypeScope="" ma:versionID="90934a6eb8bf0d9002f95a72bacf8fa6">
  <xsd:schema xmlns:xsd="http://www.w3.org/2001/XMLSchema" xmlns:xs="http://www.w3.org/2001/XMLSchema" xmlns:p="http://schemas.microsoft.com/office/2006/metadata/properties" xmlns:ns2="f1652a23-85d7-4a45-9381-cc7046ebb906" targetNamespace="http://schemas.microsoft.com/office/2006/metadata/properties" ma:root="true" ma:fieldsID="e4f34b9108100ddea4b78d62201a299f" ns2:_="">
    <xsd:import namespace="f1652a23-85d7-4a45-9381-cc7046ebb90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652a23-85d7-4a45-9381-cc7046ebb9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A01432-7E8E-46BC-91C5-052AE28DD121}"/>
</file>

<file path=customXml/itemProps2.xml><?xml version="1.0" encoding="utf-8"?>
<ds:datastoreItem xmlns:ds="http://schemas.openxmlformats.org/officeDocument/2006/customXml" ds:itemID="{35493DAC-BFFA-4729-84FE-F510588199F1}"/>
</file>

<file path=customXml/itemProps3.xml><?xml version="1.0" encoding="utf-8"?>
<ds:datastoreItem xmlns:ds="http://schemas.openxmlformats.org/officeDocument/2006/customXml" ds:itemID="{73F99E4E-6EE2-47E6-A49D-97460E508C63}"/>
</file>

<file path=docProps/app.xml><?xml version="1.0" encoding="utf-8"?>
<Properties xmlns="http://schemas.openxmlformats.org/officeDocument/2006/extended-properties" xmlns:vt="http://schemas.openxmlformats.org/officeDocument/2006/docPropsVTypes">
  <TotalTime>4877</TotalTime>
  <Words>5332</Words>
  <Application>Microsoft Office PowerPoint</Application>
  <PresentationFormat>On-screen Show (4:3)</PresentationFormat>
  <Paragraphs>655</Paragraphs>
  <Slides>70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inter-regular</vt:lpstr>
      <vt:lpstr>Raleway</vt:lpstr>
      <vt:lpstr>Wingdings</vt:lpstr>
      <vt:lpstr>Segoe UI</vt:lpstr>
      <vt:lpstr>Arial</vt:lpstr>
      <vt:lpstr>Lato</vt:lpstr>
      <vt:lpstr>Cascadia Mono</vt:lpstr>
      <vt:lpstr>Source Code Pro</vt:lpstr>
      <vt:lpstr>SFMono-Regular</vt:lpstr>
      <vt:lpstr>times new roman</vt:lpstr>
      <vt:lpstr>Antonio template</vt:lpstr>
      <vt:lpstr>HTML Forms with ASP.NET</vt:lpstr>
      <vt:lpstr>PowerPoint Presentation</vt:lpstr>
      <vt:lpstr>Learning Outcomes</vt:lpstr>
      <vt:lpstr>PowerPoint Presentation</vt:lpstr>
      <vt:lpstr>ASP.NET Validators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#ControlToValidate property is mandatory for all validate controls  #One validation control will validate only one input control, but multiple validation control can be assigned to the input control.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&lt;%@ Page Language="C#" AutoEventWireup="true" CodeFile="Default.aspx.cs" Inherits="WebFormValidation._Default" %&gt;</vt:lpstr>
      <vt:lpstr>PowerPoint Presentation</vt:lpstr>
      <vt:lpstr>PowerPoint Presentation</vt:lpstr>
      <vt:lpstr>Custom Validator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 Authentication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mrs</dc:creator>
  <cp:lastModifiedBy>Manish Solanki</cp:lastModifiedBy>
  <cp:revision>284</cp:revision>
  <dcterms:modified xsi:type="dcterms:W3CDTF">2024-03-14T16:36:42Z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0x01010030C045DA62A0A049A8BFDA5FCE30EBE3</vt:lpwstr>
  </property>
</Properties>
</file>